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8" r:id="rId2"/>
    <p:sldMasterId id="2147483660" r:id="rId3"/>
    <p:sldMasterId id="2147483667" r:id="rId4"/>
  </p:sldMasterIdLst>
  <p:notesMasterIdLst>
    <p:notesMasterId r:id="rId38"/>
  </p:notesMasterIdLst>
  <p:handoutMasterIdLst>
    <p:handoutMasterId r:id="rId39"/>
  </p:handoutMasterIdLst>
  <p:sldIdLst>
    <p:sldId id="257" r:id="rId5"/>
    <p:sldId id="276" r:id="rId6"/>
    <p:sldId id="283" r:id="rId7"/>
    <p:sldId id="277" r:id="rId8"/>
    <p:sldId id="278" r:id="rId9"/>
    <p:sldId id="284" r:id="rId10"/>
    <p:sldId id="293" r:id="rId11"/>
    <p:sldId id="296" r:id="rId12"/>
    <p:sldId id="297" r:id="rId13"/>
    <p:sldId id="300" r:id="rId14"/>
    <p:sldId id="299" r:id="rId15"/>
    <p:sldId id="298" r:id="rId16"/>
    <p:sldId id="264" r:id="rId17"/>
    <p:sldId id="266" r:id="rId18"/>
    <p:sldId id="301" r:id="rId19"/>
    <p:sldId id="302" r:id="rId20"/>
    <p:sldId id="273" r:id="rId21"/>
    <p:sldId id="303" r:id="rId22"/>
    <p:sldId id="286" r:id="rId23"/>
    <p:sldId id="304" r:id="rId24"/>
    <p:sldId id="315" r:id="rId25"/>
    <p:sldId id="305" r:id="rId26"/>
    <p:sldId id="317" r:id="rId27"/>
    <p:sldId id="316" r:id="rId28"/>
    <p:sldId id="307" r:id="rId29"/>
    <p:sldId id="308" r:id="rId30"/>
    <p:sldId id="309" r:id="rId31"/>
    <p:sldId id="310" r:id="rId32"/>
    <p:sldId id="311" r:id="rId33"/>
    <p:sldId id="312" r:id="rId34"/>
    <p:sldId id="313" r:id="rId35"/>
    <p:sldId id="314" r:id="rId36"/>
    <p:sldId id="275" r:id="rId37"/>
  </p:sldIdLst>
  <p:sldSz cx="9144000" cy="6858000" type="screen4x3"/>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Croft McKenzie" initials="ECM" lastIdx="16" clrIdx="0">
    <p:extLst/>
  </p:cmAuthor>
  <p:cmAuthor id="2" name="Andreas Aeppli" initials="" lastIdx="5" clrIdx="1"/>
  <p:cmAuthor id="3" name="Katharine Magiera" initials="KM" lastIdx="13" clrIdx="2">
    <p:extLst/>
  </p:cmAuthor>
  <p:cmAuthor id="4" name="Jason D Gottfried" initials="JDG" lastIdx="19" clrIdx="3">
    <p:extLst/>
  </p:cmAuthor>
  <p:cmAuthor id="5" name="Andreas Aeppli" initials="AEA" lastIdx="4"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29" autoAdjust="0"/>
  </p:normalViewPr>
  <p:slideViewPr>
    <p:cSldViewPr snapToGrid="0" snapToObjects="1" showGuides="1">
      <p:cViewPr varScale="1">
        <p:scale>
          <a:sx n="97" d="100"/>
          <a:sy n="97" d="100"/>
        </p:scale>
        <p:origin x="906" y="72"/>
      </p:cViewPr>
      <p:guideLst>
        <p:guide orient="horz" pos="2160"/>
        <p:guide pos="2880"/>
      </p:guideLst>
    </p:cSldViewPr>
  </p:slideViewPr>
  <p:outlineViewPr>
    <p:cViewPr>
      <p:scale>
        <a:sx n="33" d="100"/>
        <a:sy n="33" d="100"/>
      </p:scale>
      <p:origin x="0" y="13112"/>
    </p:cViewPr>
  </p:outlineViewPr>
  <p:notesTextViewPr>
    <p:cViewPr>
      <p:scale>
        <a:sx n="100" d="100"/>
        <a:sy n="100" d="100"/>
      </p:scale>
      <p:origin x="0" y="0"/>
    </p:cViewPr>
  </p:notesTextViewPr>
  <p:sorterViewPr>
    <p:cViewPr>
      <p:scale>
        <a:sx n="158" d="100"/>
        <a:sy n="158" d="100"/>
      </p:scale>
      <p:origin x="0" y="2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amsys.local\data\NasuniData\Proj\2015\150021%20-%20HennpnCnty%20PW%2015_OnCall\Task%201\Data\Dunn%20and%20Bradstreet%20Data\Firm_Plus_Clusters%20Analysis_K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msys.local\data\NasuniData\Proj\2015\150021%20-%20HennpnCnty%20PW%2015_OnCall\Task%201\Data\Dunn%20and%20Bradstreet%20Data\HooversBusinessAddresses_PrelimAnalysis_NAICS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msys.local\data\NasuniData\Proj\2015\150021%20-%20HennpnCnty%20PW%2015_OnCall\Task%201\Data\Dunn%20and%20Bradstreet%20Data\HooversBusinessAddresses_PrelimAnalysis_NAICS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magiera\Documents\Freight%20Projects\2015%20Projects\150021_Hennepin%20County\Transearch\HC_Transearch_Analysis_11May1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pieChart>
        <c:varyColors val="1"/>
        <c:ser>
          <c:idx val="0"/>
          <c:order val="0"/>
          <c:tx>
            <c:v>Total</c:v>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0"/>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dLbl>
            <c:dLbl>
              <c:idx val="1"/>
              <c:layout>
                <c:manualLayout>
                  <c:x val="-9.2786584409361106E-2"/>
                  <c:y val="0.12599300567900901"/>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475304543276412"/>
                      <c:h val="0.15754552967295984"/>
                    </c:manualLayout>
                  </c15:layout>
                </c:ext>
              </c:extLst>
            </c:dLbl>
            <c:dLbl>
              <c:idx val="2"/>
              <c:layout>
                <c:manualLayout>
                  <c:x val="0.27139781614715502"/>
                  <c:y val="-0.176690561203136"/>
                </c:manualLayout>
              </c:layout>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4063364936747734"/>
                      <c:h val="0.28212797510568377"/>
                    </c:manualLayout>
                  </c15:layout>
                </c:ext>
              </c:extLst>
            </c:dLbl>
            <c:dLbl>
              <c:idx val="3"/>
              <c:layout>
                <c:manualLayout>
                  <c:x val="8.9175917559485396E-2"/>
                  <c:y val="4.6442475940507398E-2"/>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4"/>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5"/>
              <c:pt idx="0">
                <c:v>Activity</c:v>
              </c:pt>
              <c:pt idx="1">
                <c:v>Diversified</c:v>
              </c:pt>
              <c:pt idx="2">
                <c:v>Industrial</c:v>
              </c:pt>
              <c:pt idx="3">
                <c:v>Major</c:v>
              </c:pt>
              <c:pt idx="4">
                <c:v>Professional</c:v>
              </c:pt>
            </c:strLit>
          </c:cat>
          <c:val>
            <c:numLit>
              <c:formatCode>General</c:formatCode>
              <c:ptCount val="5"/>
              <c:pt idx="0">
                <c:v>5539</c:v>
              </c:pt>
              <c:pt idx="1">
                <c:v>28337</c:v>
              </c:pt>
              <c:pt idx="2">
                <c:v>57233</c:v>
              </c:pt>
              <c:pt idx="3">
                <c:v>9526</c:v>
              </c:pt>
              <c:pt idx="4">
                <c:v>12017</c:v>
              </c:pt>
            </c:numLit>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1">
          <a:solidFill>
            <a:schemeClr val="bg1"/>
          </a:solidFill>
          <a:latin typeface="Arial Narrow" panose="020B0606020202030204" pitchFamily="34" charset="0"/>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'Biz by Industry - Freight1'!$D$3</c:f>
              <c:strCache>
                <c:ptCount val="1"/>
                <c:pt idx="0">
                  <c:v>No. Businesses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'Biz by Industry - Freight1'!$C$4:$C$11</c:f>
              <c:strCache>
                <c:ptCount val="7"/>
                <c:pt idx="0">
                  <c:v>Agriculture, Forestry, Fishing and Hunting</c:v>
                </c:pt>
                <c:pt idx="1">
                  <c:v>Mining, Quarrying, and Oil and Gas Extraction</c:v>
                </c:pt>
                <c:pt idx="2">
                  <c:v>Construction</c:v>
                </c:pt>
                <c:pt idx="3">
                  <c:v>Manufacturing</c:v>
                </c:pt>
                <c:pt idx="4">
                  <c:v>Wholesale Trade</c:v>
                </c:pt>
                <c:pt idx="5">
                  <c:v>Retail Trade</c:v>
                </c:pt>
                <c:pt idx="6">
                  <c:v>Transportation and Warehousing</c:v>
                </c:pt>
              </c:strCache>
              <c:extLst/>
            </c:strRef>
          </c:cat>
          <c:val>
            <c:numRef>
              <c:f>'Biz by Industry - Freight1'!$D$4:$D$11</c:f>
              <c:numCache>
                <c:formatCode>_(* #,##0_);_(* \(#,##0\);_(* "-"??_);_(@_)</c:formatCode>
                <c:ptCount val="7"/>
                <c:pt idx="0">
                  <c:v>462</c:v>
                </c:pt>
                <c:pt idx="1">
                  <c:v>38</c:v>
                </c:pt>
                <c:pt idx="2">
                  <c:v>5178</c:v>
                </c:pt>
                <c:pt idx="3">
                  <c:v>3525</c:v>
                </c:pt>
                <c:pt idx="4">
                  <c:v>3718</c:v>
                </c:pt>
                <c:pt idx="5">
                  <c:v>3718</c:v>
                </c:pt>
                <c:pt idx="6">
                  <c:v>1365</c:v>
                </c:pt>
              </c:numCache>
              <c:extLst/>
            </c:numRef>
          </c:val>
        </c:ser>
        <c:dLbls>
          <c:dLblPos val="outEnd"/>
          <c:showLegendKey val="0"/>
          <c:showVal val="1"/>
          <c:showCatName val="0"/>
          <c:showSerName val="0"/>
          <c:showPercent val="0"/>
          <c:showBubbleSize val="0"/>
        </c:dLbls>
        <c:gapWidth val="219"/>
        <c:overlap val="-27"/>
        <c:axId val="606351568"/>
        <c:axId val="606351960"/>
      </c:barChart>
      <c:catAx>
        <c:axId val="60635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crossAx val="606351960"/>
        <c:crosses val="autoZero"/>
        <c:auto val="1"/>
        <c:lblAlgn val="ctr"/>
        <c:lblOffset val="100"/>
        <c:noMultiLvlLbl val="0"/>
      </c:catAx>
      <c:valAx>
        <c:axId val="6063519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Arial Narrow" panose="020B0606020202030204" pitchFamily="34" charset="0"/>
                <a:ea typeface="+mn-ea"/>
                <a:cs typeface="+mn-cs"/>
              </a:defRPr>
            </a:pPr>
            <a:endParaRPr lang="en-US"/>
          </a:p>
        </c:txPr>
        <c:crossAx val="6063515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 by Industry - Freight1'!$D$3</c:f>
              <c:strCache>
                <c:ptCount val="1"/>
                <c:pt idx="0">
                  <c:v>No. Employees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 by Industry - Freight1'!$C$4:$C$11</c:f>
              <c:strCache>
                <c:ptCount val="7"/>
                <c:pt idx="0">
                  <c:v>Agriculture, Forestry, Fishing and Hunting</c:v>
                </c:pt>
                <c:pt idx="1">
                  <c:v>Mining, Quarrying, and Oil and Gas Extraction</c:v>
                </c:pt>
                <c:pt idx="2">
                  <c:v>Construction</c:v>
                </c:pt>
                <c:pt idx="3">
                  <c:v>Manufacturing</c:v>
                </c:pt>
                <c:pt idx="4">
                  <c:v>Wholesale Trade</c:v>
                </c:pt>
                <c:pt idx="5">
                  <c:v>Retail Trade</c:v>
                </c:pt>
                <c:pt idx="6">
                  <c:v>Transportation and Warehousing</c:v>
                </c:pt>
              </c:strCache>
              <c:extLst/>
            </c:strRef>
          </c:cat>
          <c:val>
            <c:numRef>
              <c:f>'Empl by Industry - Freight1'!$D$4:$D$11</c:f>
              <c:numCache>
                <c:formatCode>_(* #,##0_);_(* \(#,##0\);_(* "-"??_);_(@_)</c:formatCode>
                <c:ptCount val="7"/>
                <c:pt idx="0">
                  <c:v>1546</c:v>
                </c:pt>
                <c:pt idx="1">
                  <c:v>253</c:v>
                </c:pt>
                <c:pt idx="2">
                  <c:v>29901</c:v>
                </c:pt>
                <c:pt idx="3">
                  <c:v>95637</c:v>
                </c:pt>
                <c:pt idx="4">
                  <c:v>45202</c:v>
                </c:pt>
                <c:pt idx="5">
                  <c:v>79404</c:v>
                </c:pt>
                <c:pt idx="6">
                  <c:v>21848</c:v>
                </c:pt>
              </c:numCache>
              <c:extLst/>
            </c:numRef>
          </c:val>
        </c:ser>
        <c:dLbls>
          <c:showLegendKey val="0"/>
          <c:showVal val="0"/>
          <c:showCatName val="0"/>
          <c:showSerName val="0"/>
          <c:showPercent val="0"/>
          <c:showBubbleSize val="0"/>
        </c:dLbls>
        <c:gapWidth val="219"/>
        <c:overlap val="-27"/>
        <c:axId val="606352744"/>
        <c:axId val="606326912"/>
      </c:barChart>
      <c:catAx>
        <c:axId val="60635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crossAx val="606326912"/>
        <c:crosses val="autoZero"/>
        <c:auto val="1"/>
        <c:lblAlgn val="ctr"/>
        <c:lblOffset val="100"/>
        <c:noMultiLvlLbl val="0"/>
      </c:catAx>
      <c:valAx>
        <c:axId val="6063269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crossAx val="60635274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'TonsbyCommod 2014'!$AN$3</c:f>
              <c:strCache>
                <c:ptCount val="1"/>
                <c:pt idx="0">
                  <c:v>2014 Tons (Millions)</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Pt>
            <c:idx val="9"/>
            <c:bubble3D val="0"/>
            <c:spPr>
              <a:solidFill>
                <a:schemeClr val="accent4">
                  <a:lumMod val="60000"/>
                </a:schemeClr>
              </a:solidFill>
              <a:ln>
                <a:noFill/>
              </a:ln>
              <a:effectLst/>
            </c:spPr>
          </c:dPt>
          <c:dPt>
            <c:idx val="10"/>
            <c:bubble3D val="0"/>
            <c:spPr>
              <a:solidFill>
                <a:schemeClr val="accent5">
                  <a:lumMod val="60000"/>
                </a:schemeClr>
              </a:solidFill>
              <a:ln>
                <a:noFill/>
              </a:ln>
              <a:effectLst/>
            </c:spPr>
          </c:dPt>
          <c:dLbls>
            <c:dLbl>
              <c:idx val="3"/>
              <c:layout>
                <c:manualLayout>
                  <c:x val="6.1988410868931303E-2"/>
                  <c:y val="-0.155772059171884"/>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006600052186501E-2"/>
                  <c:y val="2.566844162465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8.2748154287731503E-3"/>
                  <c:y val="1.079221662040450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723158508695202E-2"/>
                  <c:y val="1.0101682433580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2651168055747401E-2"/>
                  <c:y val="3.89140655979154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1031622691900401E-2"/>
                  <c:y val="-5.89797768084745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2575475167053398E-2"/>
                  <c:y val="9.5702131825996503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'TonsbyCommod 2014'!$AM$4:$AM$14</c:f>
              <c:strCache>
                <c:ptCount val="11"/>
                <c:pt idx="0">
                  <c:v>Nonmetallic Minerals</c:v>
                </c:pt>
                <c:pt idx="1">
                  <c:v>Farm Products</c:v>
                </c:pt>
                <c:pt idx="2">
                  <c:v>Secondary Traffic</c:v>
                </c:pt>
                <c:pt idx="3">
                  <c:v>Food or Kindred Products</c:v>
                </c:pt>
                <c:pt idx="4">
                  <c:v>Petroleum or Coal Products</c:v>
                </c:pt>
                <c:pt idx="5">
                  <c:v>Clay, Concrete, Glass or Stone</c:v>
                </c:pt>
                <c:pt idx="6">
                  <c:v>Chemicals or Allied Products</c:v>
                </c:pt>
                <c:pt idx="7">
                  <c:v>Waste or Scrap Materials</c:v>
                </c:pt>
                <c:pt idx="8">
                  <c:v>Lumber or Wood Products</c:v>
                </c:pt>
                <c:pt idx="9">
                  <c:v>Primary Metal Products</c:v>
                </c:pt>
                <c:pt idx="10">
                  <c:v>All Others</c:v>
                </c:pt>
              </c:strCache>
            </c:strRef>
          </c:cat>
          <c:val>
            <c:numRef>
              <c:f>'TonsbyCommod 2014'!$AN$4:$AN$14</c:f>
              <c:numCache>
                <c:formatCode>General</c:formatCode>
                <c:ptCount val="11"/>
                <c:pt idx="0">
                  <c:v>146.69999999999999</c:v>
                </c:pt>
                <c:pt idx="1">
                  <c:v>109.4</c:v>
                </c:pt>
                <c:pt idx="2">
                  <c:v>97.1</c:v>
                </c:pt>
                <c:pt idx="3">
                  <c:v>77.099999999999994</c:v>
                </c:pt>
                <c:pt idx="4">
                  <c:v>65.900000000000006</c:v>
                </c:pt>
                <c:pt idx="5">
                  <c:v>33.4</c:v>
                </c:pt>
                <c:pt idx="6">
                  <c:v>26.9</c:v>
                </c:pt>
                <c:pt idx="7">
                  <c:v>23.9</c:v>
                </c:pt>
                <c:pt idx="8">
                  <c:v>19.3</c:v>
                </c:pt>
                <c:pt idx="9">
                  <c:v>14.4</c:v>
                </c:pt>
                <c:pt idx="10">
                  <c:v>69.7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prstDash val="solid"/>
      <a:round/>
    </a:ln>
    <a:effectLst/>
  </c:spPr>
  <c:txPr>
    <a:bodyPr/>
    <a:lstStyle/>
    <a:p>
      <a:pPr>
        <a:defRPr sz="1600">
          <a:solidFill>
            <a:schemeClr val="bg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AE097-9E2D-41A4-BE29-2BAD0148814D}"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1C186229-FBFF-45A4-9C37-E2FA2C6B97CA}">
      <dgm:prSet phldrT="[Text]"/>
      <dgm:spPr/>
      <dgm:t>
        <a:bodyPr/>
        <a:lstStyle/>
        <a:p>
          <a:r>
            <a:rPr lang="en-US" dirty="0" smtClean="0"/>
            <a:t>Task 1</a:t>
          </a:r>
          <a:endParaRPr lang="en-US" dirty="0"/>
        </a:p>
      </dgm:t>
    </dgm:pt>
    <dgm:pt modelId="{FCAD3F87-FB0F-4F26-8062-C468EDDACAD7}" type="parTrans" cxnId="{893CE8EF-A8B1-4E87-A620-6B2AC7C3DB07}">
      <dgm:prSet/>
      <dgm:spPr/>
      <dgm:t>
        <a:bodyPr/>
        <a:lstStyle/>
        <a:p>
          <a:endParaRPr lang="en-US"/>
        </a:p>
      </dgm:t>
    </dgm:pt>
    <dgm:pt modelId="{6F4D04A0-1175-4978-B8B0-C29F8431CEE7}" type="sibTrans" cxnId="{893CE8EF-A8B1-4E87-A620-6B2AC7C3DB07}">
      <dgm:prSet/>
      <dgm:spPr/>
      <dgm:t>
        <a:bodyPr/>
        <a:lstStyle/>
        <a:p>
          <a:endParaRPr lang="en-US"/>
        </a:p>
      </dgm:t>
    </dgm:pt>
    <dgm:pt modelId="{278511E7-63C8-447F-9137-57FA96D209B2}">
      <dgm:prSet phldrT="[Text]"/>
      <dgm:spPr/>
      <dgm:t>
        <a:bodyPr/>
        <a:lstStyle/>
        <a:p>
          <a:r>
            <a:rPr lang="en-US" dirty="0" smtClean="0">
              <a:solidFill>
                <a:srgbClr val="002060"/>
              </a:solidFill>
            </a:rPr>
            <a:t>Infrastructure and Network Use</a:t>
          </a:r>
          <a:endParaRPr lang="en-US" dirty="0">
            <a:solidFill>
              <a:srgbClr val="002060"/>
            </a:solidFill>
          </a:endParaRPr>
        </a:p>
      </dgm:t>
    </dgm:pt>
    <dgm:pt modelId="{BF6CC70F-BB9C-4A92-B6B3-0FDC6542349A}" type="parTrans" cxnId="{91325285-676D-4E53-8830-82F6A0B5663D}">
      <dgm:prSet/>
      <dgm:spPr/>
      <dgm:t>
        <a:bodyPr/>
        <a:lstStyle/>
        <a:p>
          <a:endParaRPr lang="en-US"/>
        </a:p>
      </dgm:t>
    </dgm:pt>
    <dgm:pt modelId="{8602691C-16FE-4C46-A941-70EAC911DB99}" type="sibTrans" cxnId="{91325285-676D-4E53-8830-82F6A0B5663D}">
      <dgm:prSet/>
      <dgm:spPr/>
      <dgm:t>
        <a:bodyPr/>
        <a:lstStyle/>
        <a:p>
          <a:endParaRPr lang="en-US"/>
        </a:p>
      </dgm:t>
    </dgm:pt>
    <dgm:pt modelId="{636B0A4E-27E8-4419-80F0-C2099C63AC1D}">
      <dgm:prSet phldrT="[Text]"/>
      <dgm:spPr/>
      <dgm:t>
        <a:bodyPr/>
        <a:lstStyle/>
        <a:p>
          <a:r>
            <a:rPr lang="en-US" i="1" strike="noStrike" dirty="0" smtClean="0">
              <a:solidFill>
                <a:srgbClr val="002060"/>
              </a:solidFill>
              <a:effectLst>
                <a:outerShdw blurRad="38100" dist="38100" dir="2700000" algn="tl">
                  <a:srgbClr val="000000">
                    <a:alpha val="43137"/>
                  </a:srgbClr>
                </a:outerShdw>
              </a:effectLst>
            </a:rPr>
            <a:t>June, 2016</a:t>
          </a:r>
          <a:endParaRPr lang="en-US" i="1" strike="sngStrike" dirty="0">
            <a:solidFill>
              <a:srgbClr val="002060"/>
            </a:solidFill>
          </a:endParaRPr>
        </a:p>
      </dgm:t>
    </dgm:pt>
    <dgm:pt modelId="{1CA2DD9C-1A80-41B6-AEE1-2C5174B9279D}" type="parTrans" cxnId="{E947D558-B75B-4E8C-8896-9E4CDA8A7CB2}">
      <dgm:prSet/>
      <dgm:spPr/>
      <dgm:t>
        <a:bodyPr/>
        <a:lstStyle/>
        <a:p>
          <a:endParaRPr lang="en-US"/>
        </a:p>
      </dgm:t>
    </dgm:pt>
    <dgm:pt modelId="{7210B9DC-F719-481B-A950-8F10B1821BBA}" type="sibTrans" cxnId="{E947D558-B75B-4E8C-8896-9E4CDA8A7CB2}">
      <dgm:prSet/>
      <dgm:spPr/>
      <dgm:t>
        <a:bodyPr/>
        <a:lstStyle/>
        <a:p>
          <a:endParaRPr lang="en-US"/>
        </a:p>
      </dgm:t>
    </dgm:pt>
    <dgm:pt modelId="{DA8EAE99-F84C-4DDD-B095-C558993AD3CC}">
      <dgm:prSet phldrT="[Text]"/>
      <dgm:spPr/>
      <dgm:t>
        <a:bodyPr/>
        <a:lstStyle/>
        <a:p>
          <a:r>
            <a:rPr lang="en-US" dirty="0" smtClean="0"/>
            <a:t>Task 2</a:t>
          </a:r>
          <a:endParaRPr lang="en-US" dirty="0"/>
        </a:p>
      </dgm:t>
    </dgm:pt>
    <dgm:pt modelId="{0EF89AFF-97B2-472D-A8BB-26D1A25A8747}" type="parTrans" cxnId="{3F106A4E-946B-445C-AAE0-9132466C7979}">
      <dgm:prSet/>
      <dgm:spPr/>
      <dgm:t>
        <a:bodyPr/>
        <a:lstStyle/>
        <a:p>
          <a:endParaRPr lang="en-US"/>
        </a:p>
      </dgm:t>
    </dgm:pt>
    <dgm:pt modelId="{5622DF26-E5C6-4AC1-BC82-A2C488D227F8}" type="sibTrans" cxnId="{3F106A4E-946B-445C-AAE0-9132466C7979}">
      <dgm:prSet/>
      <dgm:spPr/>
      <dgm:t>
        <a:bodyPr/>
        <a:lstStyle/>
        <a:p>
          <a:endParaRPr lang="en-US"/>
        </a:p>
      </dgm:t>
    </dgm:pt>
    <dgm:pt modelId="{731F1C99-E76A-4FDE-85AE-2BEAB17D5347}">
      <dgm:prSet phldrT="[Text]"/>
      <dgm:spPr/>
      <dgm:t>
        <a:bodyPr/>
        <a:lstStyle/>
        <a:p>
          <a:r>
            <a:rPr lang="en-US" dirty="0" smtClean="0">
              <a:solidFill>
                <a:srgbClr val="002060"/>
              </a:solidFill>
            </a:rPr>
            <a:t>Commodity Flow Analysis</a:t>
          </a:r>
          <a:endParaRPr lang="en-US" dirty="0">
            <a:solidFill>
              <a:srgbClr val="002060"/>
            </a:solidFill>
          </a:endParaRPr>
        </a:p>
      </dgm:t>
    </dgm:pt>
    <dgm:pt modelId="{83769477-A884-4E43-9D15-C6FBD7BA8FA5}" type="parTrans" cxnId="{4A18BB74-65E6-47EE-A4C5-D2E6517C507B}">
      <dgm:prSet/>
      <dgm:spPr/>
      <dgm:t>
        <a:bodyPr/>
        <a:lstStyle/>
        <a:p>
          <a:endParaRPr lang="en-US"/>
        </a:p>
      </dgm:t>
    </dgm:pt>
    <dgm:pt modelId="{DA9A1C78-96EC-42FC-BED4-98FC1BEA98B5}" type="sibTrans" cxnId="{4A18BB74-65E6-47EE-A4C5-D2E6517C507B}">
      <dgm:prSet/>
      <dgm:spPr/>
      <dgm:t>
        <a:bodyPr/>
        <a:lstStyle/>
        <a:p>
          <a:endParaRPr lang="en-US"/>
        </a:p>
      </dgm:t>
    </dgm:pt>
    <dgm:pt modelId="{708594CC-94C5-4C50-BECA-BC5BAD0B789E}">
      <dgm:prSet phldrT="[Text]"/>
      <dgm:spPr/>
      <dgm:t>
        <a:bodyPr/>
        <a:lstStyle/>
        <a:p>
          <a:r>
            <a:rPr lang="en-US" i="1" strike="noStrike" dirty="0" smtClean="0">
              <a:solidFill>
                <a:srgbClr val="002060"/>
              </a:solidFill>
              <a:effectLst>
                <a:outerShdw blurRad="38100" dist="38100" dir="2700000" algn="tl">
                  <a:srgbClr val="000000">
                    <a:alpha val="43137"/>
                  </a:srgbClr>
                </a:outerShdw>
              </a:effectLst>
            </a:rPr>
            <a:t>August, 2016</a:t>
          </a:r>
          <a:endParaRPr lang="en-US" i="1" strike="sngStrike" dirty="0">
            <a:solidFill>
              <a:srgbClr val="002060"/>
            </a:solidFill>
          </a:endParaRPr>
        </a:p>
      </dgm:t>
    </dgm:pt>
    <dgm:pt modelId="{DAA2FAB6-7E10-4D69-9313-7370CC21F495}" type="parTrans" cxnId="{D38A89F1-A8CD-45BC-87F8-EE82630AEDE0}">
      <dgm:prSet/>
      <dgm:spPr/>
      <dgm:t>
        <a:bodyPr/>
        <a:lstStyle/>
        <a:p>
          <a:endParaRPr lang="en-US"/>
        </a:p>
      </dgm:t>
    </dgm:pt>
    <dgm:pt modelId="{D9E07E9C-C34C-4539-B389-153F6CF72255}" type="sibTrans" cxnId="{D38A89F1-A8CD-45BC-87F8-EE82630AEDE0}">
      <dgm:prSet/>
      <dgm:spPr/>
      <dgm:t>
        <a:bodyPr/>
        <a:lstStyle/>
        <a:p>
          <a:endParaRPr lang="en-US"/>
        </a:p>
      </dgm:t>
    </dgm:pt>
    <dgm:pt modelId="{42C60EEE-E499-47E9-916B-E16AD2FEA1BE}">
      <dgm:prSet phldrT="[Text]"/>
      <dgm:spPr/>
      <dgm:t>
        <a:bodyPr/>
        <a:lstStyle/>
        <a:p>
          <a:r>
            <a:rPr lang="en-US" dirty="0" smtClean="0"/>
            <a:t>Task 3</a:t>
          </a:r>
          <a:endParaRPr lang="en-US" dirty="0"/>
        </a:p>
      </dgm:t>
    </dgm:pt>
    <dgm:pt modelId="{C89B8B09-5026-436A-A1D4-2C11E3A43E7D}" type="parTrans" cxnId="{EE073680-9C8E-4CAA-BDA6-24A0DB7E0B5D}">
      <dgm:prSet/>
      <dgm:spPr/>
      <dgm:t>
        <a:bodyPr/>
        <a:lstStyle/>
        <a:p>
          <a:endParaRPr lang="en-US"/>
        </a:p>
      </dgm:t>
    </dgm:pt>
    <dgm:pt modelId="{30A15879-EA78-4DB1-AF3E-43AD33923A6B}" type="sibTrans" cxnId="{EE073680-9C8E-4CAA-BDA6-24A0DB7E0B5D}">
      <dgm:prSet/>
      <dgm:spPr/>
      <dgm:t>
        <a:bodyPr/>
        <a:lstStyle/>
        <a:p>
          <a:endParaRPr lang="en-US"/>
        </a:p>
      </dgm:t>
    </dgm:pt>
    <dgm:pt modelId="{EA333DDB-A182-470E-A7B2-E7D47482298E}">
      <dgm:prSet phldrT="[Text]"/>
      <dgm:spPr/>
      <dgm:t>
        <a:bodyPr/>
        <a:lstStyle/>
        <a:p>
          <a:r>
            <a:rPr lang="en-US" dirty="0" smtClean="0">
              <a:solidFill>
                <a:srgbClr val="002060"/>
              </a:solidFill>
            </a:rPr>
            <a:t>Truck System Performance</a:t>
          </a:r>
          <a:endParaRPr lang="en-US" dirty="0">
            <a:solidFill>
              <a:srgbClr val="002060"/>
            </a:solidFill>
          </a:endParaRPr>
        </a:p>
      </dgm:t>
    </dgm:pt>
    <dgm:pt modelId="{0BDC4ADB-F4BC-4B56-B5FC-C7754644E5C8}" type="parTrans" cxnId="{95C495D9-69C7-4889-A078-EA57CA9D5775}">
      <dgm:prSet/>
      <dgm:spPr/>
      <dgm:t>
        <a:bodyPr/>
        <a:lstStyle/>
        <a:p>
          <a:endParaRPr lang="en-US"/>
        </a:p>
      </dgm:t>
    </dgm:pt>
    <dgm:pt modelId="{F3BE0358-835A-45C7-A0B6-09FD2A871C71}" type="sibTrans" cxnId="{95C495D9-69C7-4889-A078-EA57CA9D5775}">
      <dgm:prSet/>
      <dgm:spPr/>
      <dgm:t>
        <a:bodyPr/>
        <a:lstStyle/>
        <a:p>
          <a:endParaRPr lang="en-US"/>
        </a:p>
      </dgm:t>
    </dgm:pt>
    <dgm:pt modelId="{7E7B3959-DF1B-4192-9704-BF5924FA9AF9}">
      <dgm:prSet phldrT="[Text]"/>
      <dgm:spPr/>
      <dgm:t>
        <a:bodyPr/>
        <a:lstStyle/>
        <a:p>
          <a:r>
            <a:rPr lang="en-US" i="1" strike="noStrike" dirty="0" smtClean="0">
              <a:solidFill>
                <a:srgbClr val="002060"/>
              </a:solidFill>
              <a:effectLst>
                <a:outerShdw blurRad="38100" dist="38100" dir="2700000" algn="tl">
                  <a:srgbClr val="000000">
                    <a:alpha val="43137"/>
                  </a:srgbClr>
                </a:outerShdw>
              </a:effectLst>
            </a:rPr>
            <a:t>October, 2016</a:t>
          </a:r>
          <a:endParaRPr lang="en-US" i="1" strike="sngStrike" dirty="0">
            <a:solidFill>
              <a:srgbClr val="002060"/>
            </a:solidFill>
          </a:endParaRPr>
        </a:p>
      </dgm:t>
    </dgm:pt>
    <dgm:pt modelId="{FA2B1840-A6FF-49B9-9589-A8E61F37A71E}" type="parTrans" cxnId="{8EC5B4B5-4803-40F6-AD79-E0FE131F52F4}">
      <dgm:prSet/>
      <dgm:spPr/>
      <dgm:t>
        <a:bodyPr/>
        <a:lstStyle/>
        <a:p>
          <a:endParaRPr lang="en-US"/>
        </a:p>
      </dgm:t>
    </dgm:pt>
    <dgm:pt modelId="{892D98F7-AD06-413B-AE2F-46C9FF66815C}" type="sibTrans" cxnId="{8EC5B4B5-4803-40F6-AD79-E0FE131F52F4}">
      <dgm:prSet/>
      <dgm:spPr/>
      <dgm:t>
        <a:bodyPr/>
        <a:lstStyle/>
        <a:p>
          <a:endParaRPr lang="en-US"/>
        </a:p>
      </dgm:t>
    </dgm:pt>
    <dgm:pt modelId="{33DC68CA-3F1D-4E88-80E2-7F3FE96D0552}">
      <dgm:prSet phldrT="[Text]"/>
      <dgm:spPr/>
      <dgm:t>
        <a:bodyPr/>
        <a:lstStyle/>
        <a:p>
          <a:r>
            <a:rPr lang="en-US" b="1" i="0" strike="noStrike" dirty="0" smtClean="0">
              <a:solidFill>
                <a:srgbClr val="002060"/>
              </a:solidFill>
            </a:rPr>
            <a:t>Final</a:t>
          </a:r>
          <a:endParaRPr lang="en-US" b="1" i="0" strike="noStrike" dirty="0">
            <a:solidFill>
              <a:srgbClr val="002060"/>
            </a:solidFill>
          </a:endParaRPr>
        </a:p>
      </dgm:t>
    </dgm:pt>
    <dgm:pt modelId="{D004A0BD-151E-4B5D-B84E-3E98A25EB9CA}" type="parTrans" cxnId="{A5276506-5C18-449E-9F9D-5186D4F631B0}">
      <dgm:prSet/>
      <dgm:spPr/>
      <dgm:t>
        <a:bodyPr/>
        <a:lstStyle/>
        <a:p>
          <a:endParaRPr lang="en-US"/>
        </a:p>
      </dgm:t>
    </dgm:pt>
    <dgm:pt modelId="{259C3D9B-D682-4C98-B6CE-557694ACC567}" type="sibTrans" cxnId="{A5276506-5C18-449E-9F9D-5186D4F631B0}">
      <dgm:prSet/>
      <dgm:spPr/>
      <dgm:t>
        <a:bodyPr/>
        <a:lstStyle/>
        <a:p>
          <a:endParaRPr lang="en-US"/>
        </a:p>
      </dgm:t>
    </dgm:pt>
    <dgm:pt modelId="{1E9D3183-2C40-46E8-8409-1C83D99F8706}">
      <dgm:prSet phldrT="[Text]"/>
      <dgm:spPr/>
      <dgm:t>
        <a:bodyPr/>
        <a:lstStyle/>
        <a:p>
          <a:r>
            <a:rPr lang="en-US" b="1" i="0" strike="noStrike" dirty="0" smtClean="0">
              <a:solidFill>
                <a:srgbClr val="002060"/>
              </a:solidFill>
            </a:rPr>
            <a:t>Findings and Recommendations</a:t>
          </a:r>
          <a:endParaRPr lang="en-US" b="1" i="0" strike="noStrike" dirty="0">
            <a:solidFill>
              <a:srgbClr val="002060"/>
            </a:solidFill>
          </a:endParaRPr>
        </a:p>
      </dgm:t>
    </dgm:pt>
    <dgm:pt modelId="{5D9241A2-9E46-4078-8C9D-E4426A90ABB8}" type="parTrans" cxnId="{843842B5-9A54-4D90-A6C0-EAA5B68D20CB}">
      <dgm:prSet/>
      <dgm:spPr/>
      <dgm:t>
        <a:bodyPr/>
        <a:lstStyle/>
        <a:p>
          <a:endParaRPr lang="en-US"/>
        </a:p>
      </dgm:t>
    </dgm:pt>
    <dgm:pt modelId="{4290359C-175F-4F36-810E-BAA082E51237}" type="sibTrans" cxnId="{843842B5-9A54-4D90-A6C0-EAA5B68D20CB}">
      <dgm:prSet/>
      <dgm:spPr/>
      <dgm:t>
        <a:bodyPr/>
        <a:lstStyle/>
        <a:p>
          <a:endParaRPr lang="en-US"/>
        </a:p>
      </dgm:t>
    </dgm:pt>
    <dgm:pt modelId="{E6137D7D-57FC-944A-BFEB-C941662EF40B}">
      <dgm:prSet phldrT="[Text]"/>
      <dgm:spPr/>
      <dgm:t>
        <a:bodyPr/>
        <a:lstStyle/>
        <a:p>
          <a:r>
            <a:rPr lang="en-US" i="1" strike="noStrike" dirty="0" smtClean="0">
              <a:solidFill>
                <a:srgbClr val="002060"/>
              </a:solidFill>
              <a:effectLst>
                <a:outerShdw blurRad="38100" dist="38100" dir="2700000" algn="tl">
                  <a:srgbClr val="000000">
                    <a:alpha val="43137"/>
                  </a:srgbClr>
                </a:outerShdw>
              </a:effectLst>
            </a:rPr>
            <a:t>December 2016</a:t>
          </a:r>
          <a:endParaRPr lang="en-US" i="1" strike="noStrike" dirty="0">
            <a:solidFill>
              <a:srgbClr val="002060"/>
            </a:solidFill>
            <a:effectLst>
              <a:outerShdw blurRad="38100" dist="38100" dir="2700000" algn="tl">
                <a:srgbClr val="000000">
                  <a:alpha val="43137"/>
                </a:srgbClr>
              </a:outerShdw>
            </a:effectLst>
          </a:endParaRPr>
        </a:p>
      </dgm:t>
    </dgm:pt>
    <dgm:pt modelId="{386E1F97-9530-B24E-8E00-BF0A9A639CFD}" type="parTrans" cxnId="{8228324F-DE6F-A340-8F65-08144E564F0A}">
      <dgm:prSet/>
      <dgm:spPr/>
    </dgm:pt>
    <dgm:pt modelId="{E70D7397-C524-AB41-ACB0-17D4CC1A3FEC}" type="sibTrans" cxnId="{8228324F-DE6F-A340-8F65-08144E564F0A}">
      <dgm:prSet/>
      <dgm:spPr/>
    </dgm:pt>
    <dgm:pt modelId="{36B10479-2997-4824-9241-645FA48F68B5}" type="pres">
      <dgm:prSet presAssocID="{475AE097-9E2D-41A4-BE29-2BAD0148814D}" presName="linearFlow" presStyleCnt="0">
        <dgm:presLayoutVars>
          <dgm:dir/>
          <dgm:animLvl val="lvl"/>
          <dgm:resizeHandles val="exact"/>
        </dgm:presLayoutVars>
      </dgm:prSet>
      <dgm:spPr/>
      <dgm:t>
        <a:bodyPr/>
        <a:lstStyle/>
        <a:p>
          <a:endParaRPr lang="en-US"/>
        </a:p>
      </dgm:t>
    </dgm:pt>
    <dgm:pt modelId="{DECC0494-A64A-4D37-8BD4-1A24FDD26A3D}" type="pres">
      <dgm:prSet presAssocID="{1C186229-FBFF-45A4-9C37-E2FA2C6B97CA}" presName="composite" presStyleCnt="0"/>
      <dgm:spPr/>
    </dgm:pt>
    <dgm:pt modelId="{0E3101A0-F989-4CD5-A2B1-5DD593168D2B}" type="pres">
      <dgm:prSet presAssocID="{1C186229-FBFF-45A4-9C37-E2FA2C6B97CA}" presName="parentText" presStyleLbl="alignNode1" presStyleIdx="0" presStyleCnt="4">
        <dgm:presLayoutVars>
          <dgm:chMax val="1"/>
          <dgm:bulletEnabled val="1"/>
        </dgm:presLayoutVars>
      </dgm:prSet>
      <dgm:spPr/>
      <dgm:t>
        <a:bodyPr/>
        <a:lstStyle/>
        <a:p>
          <a:endParaRPr lang="en-US"/>
        </a:p>
      </dgm:t>
    </dgm:pt>
    <dgm:pt modelId="{8DF9BEAB-6D58-4798-A2AE-F9571943BE95}" type="pres">
      <dgm:prSet presAssocID="{1C186229-FBFF-45A4-9C37-E2FA2C6B97CA}" presName="descendantText" presStyleLbl="alignAcc1" presStyleIdx="0" presStyleCnt="4">
        <dgm:presLayoutVars>
          <dgm:bulletEnabled val="1"/>
        </dgm:presLayoutVars>
      </dgm:prSet>
      <dgm:spPr/>
      <dgm:t>
        <a:bodyPr/>
        <a:lstStyle/>
        <a:p>
          <a:endParaRPr lang="en-US"/>
        </a:p>
      </dgm:t>
    </dgm:pt>
    <dgm:pt modelId="{62C82198-3146-4CEA-AC0B-0F7D291B0C7B}" type="pres">
      <dgm:prSet presAssocID="{6F4D04A0-1175-4978-B8B0-C29F8431CEE7}" presName="sp" presStyleCnt="0"/>
      <dgm:spPr/>
    </dgm:pt>
    <dgm:pt modelId="{31BEE25F-A38B-4386-B01D-2A01A8F486F6}" type="pres">
      <dgm:prSet presAssocID="{DA8EAE99-F84C-4DDD-B095-C558993AD3CC}" presName="composite" presStyleCnt="0"/>
      <dgm:spPr/>
    </dgm:pt>
    <dgm:pt modelId="{CDB0DD20-9E8E-48D7-B1A9-DCBD2F596B66}" type="pres">
      <dgm:prSet presAssocID="{DA8EAE99-F84C-4DDD-B095-C558993AD3CC}" presName="parentText" presStyleLbl="alignNode1" presStyleIdx="1" presStyleCnt="4">
        <dgm:presLayoutVars>
          <dgm:chMax val="1"/>
          <dgm:bulletEnabled val="1"/>
        </dgm:presLayoutVars>
      </dgm:prSet>
      <dgm:spPr/>
      <dgm:t>
        <a:bodyPr/>
        <a:lstStyle/>
        <a:p>
          <a:endParaRPr lang="en-US"/>
        </a:p>
      </dgm:t>
    </dgm:pt>
    <dgm:pt modelId="{942389A1-7354-457E-92F7-FF236FC67351}" type="pres">
      <dgm:prSet presAssocID="{DA8EAE99-F84C-4DDD-B095-C558993AD3CC}" presName="descendantText" presStyleLbl="alignAcc1" presStyleIdx="1" presStyleCnt="4">
        <dgm:presLayoutVars>
          <dgm:bulletEnabled val="1"/>
        </dgm:presLayoutVars>
      </dgm:prSet>
      <dgm:spPr/>
      <dgm:t>
        <a:bodyPr/>
        <a:lstStyle/>
        <a:p>
          <a:endParaRPr lang="en-US"/>
        </a:p>
      </dgm:t>
    </dgm:pt>
    <dgm:pt modelId="{82214560-1FE2-479F-9634-F82686122A51}" type="pres">
      <dgm:prSet presAssocID="{5622DF26-E5C6-4AC1-BC82-A2C488D227F8}" presName="sp" presStyleCnt="0"/>
      <dgm:spPr/>
    </dgm:pt>
    <dgm:pt modelId="{B208C975-023F-4DCD-B1AC-5045FEEFEFFB}" type="pres">
      <dgm:prSet presAssocID="{42C60EEE-E499-47E9-916B-E16AD2FEA1BE}" presName="composite" presStyleCnt="0"/>
      <dgm:spPr/>
    </dgm:pt>
    <dgm:pt modelId="{B8B3A223-6FD3-4078-B65E-B83A69FE1BCB}" type="pres">
      <dgm:prSet presAssocID="{42C60EEE-E499-47E9-916B-E16AD2FEA1BE}" presName="parentText" presStyleLbl="alignNode1" presStyleIdx="2" presStyleCnt="4">
        <dgm:presLayoutVars>
          <dgm:chMax val="1"/>
          <dgm:bulletEnabled val="1"/>
        </dgm:presLayoutVars>
      </dgm:prSet>
      <dgm:spPr/>
      <dgm:t>
        <a:bodyPr/>
        <a:lstStyle/>
        <a:p>
          <a:endParaRPr lang="en-US"/>
        </a:p>
      </dgm:t>
    </dgm:pt>
    <dgm:pt modelId="{778E3DF0-43D1-4BC7-9BAD-6B339401936E}" type="pres">
      <dgm:prSet presAssocID="{42C60EEE-E499-47E9-916B-E16AD2FEA1BE}" presName="descendantText" presStyleLbl="alignAcc1" presStyleIdx="2" presStyleCnt="4">
        <dgm:presLayoutVars>
          <dgm:bulletEnabled val="1"/>
        </dgm:presLayoutVars>
      </dgm:prSet>
      <dgm:spPr/>
      <dgm:t>
        <a:bodyPr/>
        <a:lstStyle/>
        <a:p>
          <a:endParaRPr lang="en-US"/>
        </a:p>
      </dgm:t>
    </dgm:pt>
    <dgm:pt modelId="{08803083-CE02-4DA5-BA25-53F8275BB1AD}" type="pres">
      <dgm:prSet presAssocID="{30A15879-EA78-4DB1-AF3E-43AD33923A6B}" presName="sp" presStyleCnt="0"/>
      <dgm:spPr/>
    </dgm:pt>
    <dgm:pt modelId="{0C9532E9-762D-441F-9942-4DDF11F56296}" type="pres">
      <dgm:prSet presAssocID="{33DC68CA-3F1D-4E88-80E2-7F3FE96D0552}" presName="composite" presStyleCnt="0"/>
      <dgm:spPr/>
    </dgm:pt>
    <dgm:pt modelId="{674096F1-F6F9-48E8-B6EF-FADA40C5801E}" type="pres">
      <dgm:prSet presAssocID="{33DC68CA-3F1D-4E88-80E2-7F3FE96D0552}" presName="parentText" presStyleLbl="alignNode1" presStyleIdx="3" presStyleCnt="4">
        <dgm:presLayoutVars>
          <dgm:chMax val="1"/>
          <dgm:bulletEnabled val="1"/>
        </dgm:presLayoutVars>
      </dgm:prSet>
      <dgm:spPr/>
      <dgm:t>
        <a:bodyPr/>
        <a:lstStyle/>
        <a:p>
          <a:endParaRPr lang="en-US"/>
        </a:p>
      </dgm:t>
    </dgm:pt>
    <dgm:pt modelId="{DC5386EA-9596-43D0-9718-60A453277834}" type="pres">
      <dgm:prSet presAssocID="{33DC68CA-3F1D-4E88-80E2-7F3FE96D0552}" presName="descendantText" presStyleLbl="alignAcc1" presStyleIdx="3" presStyleCnt="4">
        <dgm:presLayoutVars>
          <dgm:bulletEnabled val="1"/>
        </dgm:presLayoutVars>
      </dgm:prSet>
      <dgm:spPr/>
      <dgm:t>
        <a:bodyPr/>
        <a:lstStyle/>
        <a:p>
          <a:endParaRPr lang="en-US"/>
        </a:p>
      </dgm:t>
    </dgm:pt>
  </dgm:ptLst>
  <dgm:cxnLst>
    <dgm:cxn modelId="{F704DDA7-0241-42A3-9320-8CEDBC07D6DC}" type="presOf" srcId="{EA333DDB-A182-470E-A7B2-E7D47482298E}" destId="{778E3DF0-43D1-4BC7-9BAD-6B339401936E}" srcOrd="0" destOrd="0" presId="urn:microsoft.com/office/officeart/2005/8/layout/chevron2"/>
    <dgm:cxn modelId="{8228324F-DE6F-A340-8F65-08144E564F0A}" srcId="{1E9D3183-2C40-46E8-8409-1C83D99F8706}" destId="{E6137D7D-57FC-944A-BFEB-C941662EF40B}" srcOrd="0" destOrd="0" parTransId="{386E1F97-9530-B24E-8E00-BF0A9A639CFD}" sibTransId="{E70D7397-C524-AB41-ACB0-17D4CC1A3FEC}"/>
    <dgm:cxn modelId="{7680CD1B-6496-4FFD-ACBC-D628265984B9}" type="presOf" srcId="{278511E7-63C8-447F-9137-57FA96D209B2}" destId="{8DF9BEAB-6D58-4798-A2AE-F9571943BE95}" srcOrd="0" destOrd="0" presId="urn:microsoft.com/office/officeart/2005/8/layout/chevron2"/>
    <dgm:cxn modelId="{69A3F7D5-6572-464B-91BC-B179D7A475DD}" type="presOf" srcId="{DA8EAE99-F84C-4DDD-B095-C558993AD3CC}" destId="{CDB0DD20-9E8E-48D7-B1A9-DCBD2F596B66}" srcOrd="0" destOrd="0" presId="urn:microsoft.com/office/officeart/2005/8/layout/chevron2"/>
    <dgm:cxn modelId="{69315C68-6176-4C36-8F43-1DADC69462B2}" type="presOf" srcId="{7E7B3959-DF1B-4192-9704-BF5924FA9AF9}" destId="{778E3DF0-43D1-4BC7-9BAD-6B339401936E}" srcOrd="0" destOrd="1" presId="urn:microsoft.com/office/officeart/2005/8/layout/chevron2"/>
    <dgm:cxn modelId="{D6F8982C-A4BF-41FF-818A-8883E120AE9E}" type="presOf" srcId="{475AE097-9E2D-41A4-BE29-2BAD0148814D}" destId="{36B10479-2997-4824-9241-645FA48F68B5}" srcOrd="0" destOrd="0" presId="urn:microsoft.com/office/officeart/2005/8/layout/chevron2"/>
    <dgm:cxn modelId="{710A5A41-4D57-4106-A25E-FE18C73CB63F}" type="presOf" srcId="{731F1C99-E76A-4FDE-85AE-2BEAB17D5347}" destId="{942389A1-7354-457E-92F7-FF236FC67351}" srcOrd="0" destOrd="0" presId="urn:microsoft.com/office/officeart/2005/8/layout/chevron2"/>
    <dgm:cxn modelId="{321A20C9-F7E2-4216-93D9-DD864B7CAB6A}" type="presOf" srcId="{636B0A4E-27E8-4419-80F0-C2099C63AC1D}" destId="{8DF9BEAB-6D58-4798-A2AE-F9571943BE95}" srcOrd="0" destOrd="1" presId="urn:microsoft.com/office/officeart/2005/8/layout/chevron2"/>
    <dgm:cxn modelId="{A5276506-5C18-449E-9F9D-5186D4F631B0}" srcId="{475AE097-9E2D-41A4-BE29-2BAD0148814D}" destId="{33DC68CA-3F1D-4E88-80E2-7F3FE96D0552}" srcOrd="3" destOrd="0" parTransId="{D004A0BD-151E-4B5D-B84E-3E98A25EB9CA}" sibTransId="{259C3D9B-D682-4C98-B6CE-557694ACC567}"/>
    <dgm:cxn modelId="{E947D558-B75B-4E8C-8896-9E4CDA8A7CB2}" srcId="{278511E7-63C8-447F-9137-57FA96D209B2}" destId="{636B0A4E-27E8-4419-80F0-C2099C63AC1D}" srcOrd="0" destOrd="0" parTransId="{1CA2DD9C-1A80-41B6-AEE1-2C5174B9279D}" sibTransId="{7210B9DC-F719-481B-A950-8F10B1821BBA}"/>
    <dgm:cxn modelId="{67410BAE-8048-4083-A342-98FF6ECE34D6}" type="presOf" srcId="{33DC68CA-3F1D-4E88-80E2-7F3FE96D0552}" destId="{674096F1-F6F9-48E8-B6EF-FADA40C5801E}" srcOrd="0" destOrd="0" presId="urn:microsoft.com/office/officeart/2005/8/layout/chevron2"/>
    <dgm:cxn modelId="{AB025023-F780-924A-9DC4-8CF9A0ADEE5A}" type="presOf" srcId="{E6137D7D-57FC-944A-BFEB-C941662EF40B}" destId="{DC5386EA-9596-43D0-9718-60A453277834}" srcOrd="0" destOrd="1" presId="urn:microsoft.com/office/officeart/2005/8/layout/chevron2"/>
    <dgm:cxn modelId="{4A18BB74-65E6-47EE-A4C5-D2E6517C507B}" srcId="{DA8EAE99-F84C-4DDD-B095-C558993AD3CC}" destId="{731F1C99-E76A-4FDE-85AE-2BEAB17D5347}" srcOrd="0" destOrd="0" parTransId="{83769477-A884-4E43-9D15-C6FBD7BA8FA5}" sibTransId="{DA9A1C78-96EC-42FC-BED4-98FC1BEA98B5}"/>
    <dgm:cxn modelId="{95C495D9-69C7-4889-A078-EA57CA9D5775}" srcId="{42C60EEE-E499-47E9-916B-E16AD2FEA1BE}" destId="{EA333DDB-A182-470E-A7B2-E7D47482298E}" srcOrd="0" destOrd="0" parTransId="{0BDC4ADB-F4BC-4B56-B5FC-C7754644E5C8}" sibTransId="{F3BE0358-835A-45C7-A0B6-09FD2A871C71}"/>
    <dgm:cxn modelId="{3F106A4E-946B-445C-AAE0-9132466C7979}" srcId="{475AE097-9E2D-41A4-BE29-2BAD0148814D}" destId="{DA8EAE99-F84C-4DDD-B095-C558993AD3CC}" srcOrd="1" destOrd="0" parTransId="{0EF89AFF-97B2-472D-A8BB-26D1A25A8747}" sibTransId="{5622DF26-E5C6-4AC1-BC82-A2C488D227F8}"/>
    <dgm:cxn modelId="{533C6AEB-5CF4-44D6-88E5-3AC136052F48}" type="presOf" srcId="{1C186229-FBFF-45A4-9C37-E2FA2C6B97CA}" destId="{0E3101A0-F989-4CD5-A2B1-5DD593168D2B}" srcOrd="0" destOrd="0" presId="urn:microsoft.com/office/officeart/2005/8/layout/chevron2"/>
    <dgm:cxn modelId="{8EC5B4B5-4803-40F6-AD79-E0FE131F52F4}" srcId="{EA333DDB-A182-470E-A7B2-E7D47482298E}" destId="{7E7B3959-DF1B-4192-9704-BF5924FA9AF9}" srcOrd="0" destOrd="0" parTransId="{FA2B1840-A6FF-49B9-9589-A8E61F37A71E}" sibTransId="{892D98F7-AD06-413B-AE2F-46C9FF66815C}"/>
    <dgm:cxn modelId="{C844DCFD-7CD6-4AF8-8DEE-DF43DB23A295}" type="presOf" srcId="{1E9D3183-2C40-46E8-8409-1C83D99F8706}" destId="{DC5386EA-9596-43D0-9718-60A453277834}" srcOrd="0" destOrd="0" presId="urn:microsoft.com/office/officeart/2005/8/layout/chevron2"/>
    <dgm:cxn modelId="{843842B5-9A54-4D90-A6C0-EAA5B68D20CB}" srcId="{33DC68CA-3F1D-4E88-80E2-7F3FE96D0552}" destId="{1E9D3183-2C40-46E8-8409-1C83D99F8706}" srcOrd="0" destOrd="0" parTransId="{5D9241A2-9E46-4078-8C9D-E4426A90ABB8}" sibTransId="{4290359C-175F-4F36-810E-BAA082E51237}"/>
    <dgm:cxn modelId="{D38A89F1-A8CD-45BC-87F8-EE82630AEDE0}" srcId="{731F1C99-E76A-4FDE-85AE-2BEAB17D5347}" destId="{708594CC-94C5-4C50-BECA-BC5BAD0B789E}" srcOrd="0" destOrd="0" parTransId="{DAA2FAB6-7E10-4D69-9313-7370CC21F495}" sibTransId="{D9E07E9C-C34C-4539-B389-153F6CF72255}"/>
    <dgm:cxn modelId="{EE073680-9C8E-4CAA-BDA6-24A0DB7E0B5D}" srcId="{475AE097-9E2D-41A4-BE29-2BAD0148814D}" destId="{42C60EEE-E499-47E9-916B-E16AD2FEA1BE}" srcOrd="2" destOrd="0" parTransId="{C89B8B09-5026-436A-A1D4-2C11E3A43E7D}" sibTransId="{30A15879-EA78-4DB1-AF3E-43AD33923A6B}"/>
    <dgm:cxn modelId="{893CE8EF-A8B1-4E87-A620-6B2AC7C3DB07}" srcId="{475AE097-9E2D-41A4-BE29-2BAD0148814D}" destId="{1C186229-FBFF-45A4-9C37-E2FA2C6B97CA}" srcOrd="0" destOrd="0" parTransId="{FCAD3F87-FB0F-4F26-8062-C468EDDACAD7}" sibTransId="{6F4D04A0-1175-4978-B8B0-C29F8431CEE7}"/>
    <dgm:cxn modelId="{C376B61C-9FC2-4BD1-A08B-DC7A4EADAB06}" type="presOf" srcId="{708594CC-94C5-4C50-BECA-BC5BAD0B789E}" destId="{942389A1-7354-457E-92F7-FF236FC67351}" srcOrd="0" destOrd="1" presId="urn:microsoft.com/office/officeart/2005/8/layout/chevron2"/>
    <dgm:cxn modelId="{91325285-676D-4E53-8830-82F6A0B5663D}" srcId="{1C186229-FBFF-45A4-9C37-E2FA2C6B97CA}" destId="{278511E7-63C8-447F-9137-57FA96D209B2}" srcOrd="0" destOrd="0" parTransId="{BF6CC70F-BB9C-4A92-B6B3-0FDC6542349A}" sibTransId="{8602691C-16FE-4C46-A941-70EAC911DB99}"/>
    <dgm:cxn modelId="{9FD637B5-13B4-436B-BB15-4EAD22027430}" type="presOf" srcId="{42C60EEE-E499-47E9-916B-E16AD2FEA1BE}" destId="{B8B3A223-6FD3-4078-B65E-B83A69FE1BCB}" srcOrd="0" destOrd="0" presId="urn:microsoft.com/office/officeart/2005/8/layout/chevron2"/>
    <dgm:cxn modelId="{7E48AF47-5DF7-4F45-A7F4-92E5E157B91A}" type="presParOf" srcId="{36B10479-2997-4824-9241-645FA48F68B5}" destId="{DECC0494-A64A-4D37-8BD4-1A24FDD26A3D}" srcOrd="0" destOrd="0" presId="urn:microsoft.com/office/officeart/2005/8/layout/chevron2"/>
    <dgm:cxn modelId="{6B11F182-2823-4B1B-8554-1621499DDCC4}" type="presParOf" srcId="{DECC0494-A64A-4D37-8BD4-1A24FDD26A3D}" destId="{0E3101A0-F989-4CD5-A2B1-5DD593168D2B}" srcOrd="0" destOrd="0" presId="urn:microsoft.com/office/officeart/2005/8/layout/chevron2"/>
    <dgm:cxn modelId="{39C408A0-1CCA-4EB0-94E7-508F68A1177B}" type="presParOf" srcId="{DECC0494-A64A-4D37-8BD4-1A24FDD26A3D}" destId="{8DF9BEAB-6D58-4798-A2AE-F9571943BE95}" srcOrd="1" destOrd="0" presId="urn:microsoft.com/office/officeart/2005/8/layout/chevron2"/>
    <dgm:cxn modelId="{AF1FF602-C5E6-40F1-BDA2-1AFF617FEE51}" type="presParOf" srcId="{36B10479-2997-4824-9241-645FA48F68B5}" destId="{62C82198-3146-4CEA-AC0B-0F7D291B0C7B}" srcOrd="1" destOrd="0" presId="urn:microsoft.com/office/officeart/2005/8/layout/chevron2"/>
    <dgm:cxn modelId="{8CD1252C-4A95-4800-BFE5-E9137C28EA23}" type="presParOf" srcId="{36B10479-2997-4824-9241-645FA48F68B5}" destId="{31BEE25F-A38B-4386-B01D-2A01A8F486F6}" srcOrd="2" destOrd="0" presId="urn:microsoft.com/office/officeart/2005/8/layout/chevron2"/>
    <dgm:cxn modelId="{4CC581BB-D5C7-4E20-8683-960FA868DAA3}" type="presParOf" srcId="{31BEE25F-A38B-4386-B01D-2A01A8F486F6}" destId="{CDB0DD20-9E8E-48D7-B1A9-DCBD2F596B66}" srcOrd="0" destOrd="0" presId="urn:microsoft.com/office/officeart/2005/8/layout/chevron2"/>
    <dgm:cxn modelId="{567FB316-7FAF-4401-934B-EE718C6204F4}" type="presParOf" srcId="{31BEE25F-A38B-4386-B01D-2A01A8F486F6}" destId="{942389A1-7354-457E-92F7-FF236FC67351}" srcOrd="1" destOrd="0" presId="urn:microsoft.com/office/officeart/2005/8/layout/chevron2"/>
    <dgm:cxn modelId="{D2E37D8A-F890-4FB2-A311-E6B3401A490E}" type="presParOf" srcId="{36B10479-2997-4824-9241-645FA48F68B5}" destId="{82214560-1FE2-479F-9634-F82686122A51}" srcOrd="3" destOrd="0" presId="urn:microsoft.com/office/officeart/2005/8/layout/chevron2"/>
    <dgm:cxn modelId="{2FA41DAF-32B0-4DC5-9DCF-DDDF74DB356D}" type="presParOf" srcId="{36B10479-2997-4824-9241-645FA48F68B5}" destId="{B208C975-023F-4DCD-B1AC-5045FEEFEFFB}" srcOrd="4" destOrd="0" presId="urn:microsoft.com/office/officeart/2005/8/layout/chevron2"/>
    <dgm:cxn modelId="{1FEBB176-3DE0-4107-8F7B-C33D5F137CF3}" type="presParOf" srcId="{B208C975-023F-4DCD-B1AC-5045FEEFEFFB}" destId="{B8B3A223-6FD3-4078-B65E-B83A69FE1BCB}" srcOrd="0" destOrd="0" presId="urn:microsoft.com/office/officeart/2005/8/layout/chevron2"/>
    <dgm:cxn modelId="{765403B9-78B1-4D1F-858D-971B20511D49}" type="presParOf" srcId="{B208C975-023F-4DCD-B1AC-5045FEEFEFFB}" destId="{778E3DF0-43D1-4BC7-9BAD-6B339401936E}" srcOrd="1" destOrd="0" presId="urn:microsoft.com/office/officeart/2005/8/layout/chevron2"/>
    <dgm:cxn modelId="{563AC4A6-2A81-43F0-8703-A29CDCC47B08}" type="presParOf" srcId="{36B10479-2997-4824-9241-645FA48F68B5}" destId="{08803083-CE02-4DA5-BA25-53F8275BB1AD}" srcOrd="5" destOrd="0" presId="urn:microsoft.com/office/officeart/2005/8/layout/chevron2"/>
    <dgm:cxn modelId="{49870FD0-7342-458D-80C2-A6CADD82E35C}" type="presParOf" srcId="{36B10479-2997-4824-9241-645FA48F68B5}" destId="{0C9532E9-762D-441F-9942-4DDF11F56296}" srcOrd="6" destOrd="0" presId="urn:microsoft.com/office/officeart/2005/8/layout/chevron2"/>
    <dgm:cxn modelId="{1B1B4DF4-2B18-476C-BB34-495A94B39092}" type="presParOf" srcId="{0C9532E9-762D-441F-9942-4DDF11F56296}" destId="{674096F1-F6F9-48E8-B6EF-FADA40C5801E}" srcOrd="0" destOrd="0" presId="urn:microsoft.com/office/officeart/2005/8/layout/chevron2"/>
    <dgm:cxn modelId="{DB712601-6EB7-497A-A954-5020C433A9FB}" type="presParOf" srcId="{0C9532E9-762D-441F-9942-4DDF11F56296}" destId="{DC5386EA-9596-43D0-9718-60A45327783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C10EA-EAF7-43BC-808A-1F2688453207}" type="doc">
      <dgm:prSet loTypeId="urn:microsoft.com/office/officeart/2005/8/layout/bList2" loCatId="list" qsTypeId="urn:microsoft.com/office/officeart/2005/8/quickstyle/simple1" qsCatId="simple" csTypeId="urn:microsoft.com/office/officeart/2005/8/colors/accent1_2" csCatId="accent1" phldr="1"/>
      <dgm:spPr/>
    </dgm:pt>
    <dgm:pt modelId="{6A6B088A-727B-4FCD-A707-2B652CFA3107}">
      <dgm:prSet phldrT="[Text]"/>
      <dgm:spPr>
        <a:xfrm>
          <a:off x="5493" y="3119214"/>
          <a:ext cx="2372728" cy="761612"/>
        </a:xfrm>
        <a:solidFill>
          <a:srgbClr val="0F2887">
            <a:hueOff val="0"/>
            <a:satOff val="0"/>
            <a:lumOff val="0"/>
            <a:alphaOff val="0"/>
          </a:srgbClr>
        </a:solidFill>
        <a:ln w="25400" cap="flat" cmpd="sng" algn="ctr">
          <a:solidFill>
            <a:srgbClr val="0F2887">
              <a:hueOff val="0"/>
              <a:satOff val="0"/>
              <a:lumOff val="0"/>
              <a:alphaOff val="0"/>
            </a:srgbClr>
          </a:solidFill>
          <a:prstDash val="solid"/>
        </a:ln>
        <a:effectLst/>
      </dgm:spPr>
      <dgm:t>
        <a:bodyPr/>
        <a:lstStyle/>
        <a:p>
          <a:r>
            <a:rPr lang="en-US" dirty="0" smtClean="0">
              <a:solidFill>
                <a:srgbClr val="EEECE1"/>
              </a:solidFill>
              <a:latin typeface="Calibri"/>
              <a:ea typeface="+mn-ea"/>
              <a:cs typeface="+mn-cs"/>
            </a:rPr>
            <a:t>Land Use Conflicts</a:t>
          </a:r>
          <a:endParaRPr lang="en-US" dirty="0">
            <a:solidFill>
              <a:srgbClr val="EEECE1"/>
            </a:solidFill>
            <a:latin typeface="Calibri"/>
            <a:ea typeface="+mn-ea"/>
            <a:cs typeface="+mn-cs"/>
          </a:endParaRPr>
        </a:p>
      </dgm:t>
    </dgm:pt>
    <dgm:pt modelId="{47AD575F-FEEE-4C27-A3A4-5867FA9A0493}" type="parTrans" cxnId="{CA6836F3-2A61-4040-97A4-D0AD0CEC7E7D}">
      <dgm:prSet/>
      <dgm:spPr/>
      <dgm:t>
        <a:bodyPr/>
        <a:lstStyle/>
        <a:p>
          <a:endParaRPr lang="en-US"/>
        </a:p>
      </dgm:t>
    </dgm:pt>
    <dgm:pt modelId="{B2DC9E04-B5C6-4FEE-A55A-E232E0D9E869}" type="sibTrans" cxnId="{CA6836F3-2A61-4040-97A4-D0AD0CEC7E7D}">
      <dgm:prSet/>
      <dgm:spPr/>
      <dgm:t>
        <a:bodyPr/>
        <a:lstStyle/>
        <a:p>
          <a:endParaRPr lang="en-US"/>
        </a:p>
      </dgm:t>
    </dgm:pt>
    <dgm:pt modelId="{66297BAE-E2CB-44DF-A379-374DE7DDC71D}">
      <dgm:prSet phldrT="[Text]"/>
      <dgm:spPr>
        <a:xfrm>
          <a:off x="2779744" y="3119214"/>
          <a:ext cx="2372728" cy="761612"/>
        </a:xfrm>
        <a:solidFill>
          <a:srgbClr val="0F2887">
            <a:hueOff val="0"/>
            <a:satOff val="0"/>
            <a:lumOff val="0"/>
            <a:alphaOff val="0"/>
          </a:srgbClr>
        </a:solidFill>
        <a:ln w="25400" cap="flat" cmpd="sng" algn="ctr">
          <a:solidFill>
            <a:srgbClr val="0F2887">
              <a:hueOff val="0"/>
              <a:satOff val="0"/>
              <a:lumOff val="0"/>
              <a:alphaOff val="0"/>
            </a:srgbClr>
          </a:solidFill>
          <a:prstDash val="solid"/>
        </a:ln>
        <a:effectLst/>
      </dgm:spPr>
      <dgm:t>
        <a:bodyPr/>
        <a:lstStyle/>
        <a:p>
          <a:r>
            <a:rPr lang="en-US" dirty="0" smtClean="0">
              <a:solidFill>
                <a:srgbClr val="EEECE1"/>
              </a:solidFill>
              <a:latin typeface="Calibri"/>
              <a:ea typeface="+mn-ea"/>
              <a:cs typeface="+mn-cs"/>
            </a:rPr>
            <a:t>Design/ Streetscape Conflicts</a:t>
          </a:r>
          <a:endParaRPr lang="en-US" dirty="0">
            <a:solidFill>
              <a:srgbClr val="EEECE1"/>
            </a:solidFill>
            <a:latin typeface="Calibri"/>
            <a:ea typeface="+mn-ea"/>
            <a:cs typeface="+mn-cs"/>
          </a:endParaRPr>
        </a:p>
      </dgm:t>
    </dgm:pt>
    <dgm:pt modelId="{11433D59-8F36-45DF-8828-0BEFD4417143}" type="parTrans" cxnId="{EE1D8DD4-1899-432E-8A78-F9324FEA3953}">
      <dgm:prSet/>
      <dgm:spPr/>
      <dgm:t>
        <a:bodyPr/>
        <a:lstStyle/>
        <a:p>
          <a:endParaRPr lang="en-US"/>
        </a:p>
      </dgm:t>
    </dgm:pt>
    <dgm:pt modelId="{13ED7A52-AEB9-4356-9E57-CCA8D67D51CD}" type="sibTrans" cxnId="{EE1D8DD4-1899-432E-8A78-F9324FEA3953}">
      <dgm:prSet/>
      <dgm:spPr/>
      <dgm:t>
        <a:bodyPr/>
        <a:lstStyle/>
        <a:p>
          <a:endParaRPr lang="en-US"/>
        </a:p>
      </dgm:t>
    </dgm:pt>
    <dgm:pt modelId="{B246E0A0-FBE7-4579-B176-7E4D1183DF94}">
      <dgm:prSet phldrT="[Text]"/>
      <dgm:spPr>
        <a:xfrm>
          <a:off x="5553995" y="3119214"/>
          <a:ext cx="2372728" cy="761612"/>
        </a:xfrm>
        <a:solidFill>
          <a:srgbClr val="0F2887">
            <a:hueOff val="0"/>
            <a:satOff val="0"/>
            <a:lumOff val="0"/>
            <a:alphaOff val="0"/>
          </a:srgbClr>
        </a:solidFill>
        <a:ln w="25400" cap="flat" cmpd="sng" algn="ctr">
          <a:solidFill>
            <a:srgbClr val="0F2887">
              <a:hueOff val="0"/>
              <a:satOff val="0"/>
              <a:lumOff val="0"/>
              <a:alphaOff val="0"/>
            </a:srgbClr>
          </a:solidFill>
          <a:prstDash val="solid"/>
        </a:ln>
        <a:effectLst/>
      </dgm:spPr>
      <dgm:t>
        <a:bodyPr/>
        <a:lstStyle/>
        <a:p>
          <a:r>
            <a:rPr lang="en-US" dirty="0" smtClean="0">
              <a:solidFill>
                <a:srgbClr val="EEECE1"/>
              </a:solidFill>
              <a:latin typeface="Calibri"/>
              <a:ea typeface="+mn-ea"/>
              <a:cs typeface="+mn-cs"/>
            </a:rPr>
            <a:t>Transportation Operations Conflicts</a:t>
          </a:r>
          <a:endParaRPr lang="en-US" dirty="0">
            <a:solidFill>
              <a:srgbClr val="EEECE1"/>
            </a:solidFill>
            <a:latin typeface="Calibri"/>
            <a:ea typeface="+mn-ea"/>
            <a:cs typeface="+mn-cs"/>
          </a:endParaRPr>
        </a:p>
      </dgm:t>
    </dgm:pt>
    <dgm:pt modelId="{1BFAB139-C07A-47B3-9C75-5160DD3E5519}" type="parTrans" cxnId="{077762CF-9087-4197-BBD2-413E70FC3C1B}">
      <dgm:prSet/>
      <dgm:spPr/>
      <dgm:t>
        <a:bodyPr/>
        <a:lstStyle/>
        <a:p>
          <a:endParaRPr lang="en-US"/>
        </a:p>
      </dgm:t>
    </dgm:pt>
    <dgm:pt modelId="{335E0FF7-943A-4CB5-B655-22371E35F4EA}" type="sibTrans" cxnId="{077762CF-9087-4197-BBD2-413E70FC3C1B}">
      <dgm:prSet/>
      <dgm:spPr/>
      <dgm:t>
        <a:bodyPr/>
        <a:lstStyle/>
        <a:p>
          <a:endParaRPr lang="en-US"/>
        </a:p>
      </dgm:t>
    </dgm:pt>
    <dgm:pt modelId="{E1963805-6D03-45B8-8BAC-DD3212F5CAD3}" type="pres">
      <dgm:prSet presAssocID="{E5DC10EA-EAF7-43BC-808A-1F2688453207}" presName="diagram" presStyleCnt="0">
        <dgm:presLayoutVars>
          <dgm:dir/>
          <dgm:animLvl val="lvl"/>
          <dgm:resizeHandles val="exact"/>
        </dgm:presLayoutVars>
      </dgm:prSet>
      <dgm:spPr/>
    </dgm:pt>
    <dgm:pt modelId="{66A6F2D3-6766-49AE-8669-C55FAF96B58A}" type="pres">
      <dgm:prSet presAssocID="{6A6B088A-727B-4FCD-A707-2B652CFA3107}" presName="compNode" presStyleCnt="0"/>
      <dgm:spPr/>
    </dgm:pt>
    <dgm:pt modelId="{1168F744-165C-4CA0-BFBC-B353DFF0B50B}" type="pres">
      <dgm:prSet presAssocID="{6A6B088A-727B-4FCD-A707-2B652CFA3107}" presName="childRect" presStyleLbl="bgAcc1" presStyleIdx="0" presStyleCnt="3">
        <dgm:presLayoutVars>
          <dgm:bulletEnabled val="1"/>
        </dgm:presLayoutVars>
      </dgm:prSet>
      <dgm:spPr>
        <a:xfrm>
          <a:off x="5493" y="1348022"/>
          <a:ext cx="2372728" cy="1771191"/>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rgbClr val="0F2887">
              <a:hueOff val="0"/>
              <a:satOff val="0"/>
              <a:lumOff val="0"/>
              <a:alphaOff val="0"/>
            </a:srgbClr>
          </a:solidFill>
          <a:prstDash val="solid"/>
        </a:ln>
        <a:effectLst/>
      </dgm:spPr>
    </dgm:pt>
    <dgm:pt modelId="{B5071598-E247-44FD-ADBC-E0AD9BF81950}" type="pres">
      <dgm:prSet presAssocID="{6A6B088A-727B-4FCD-A707-2B652CFA3107}" presName="parentText" presStyleLbl="node1" presStyleIdx="0" presStyleCnt="0">
        <dgm:presLayoutVars>
          <dgm:chMax val="0"/>
          <dgm:bulletEnabled val="1"/>
        </dgm:presLayoutVars>
      </dgm:prSet>
      <dgm:spPr>
        <a:prstGeom prst="rect">
          <a:avLst/>
        </a:prstGeom>
      </dgm:spPr>
      <dgm:t>
        <a:bodyPr/>
        <a:lstStyle/>
        <a:p>
          <a:endParaRPr lang="en-US"/>
        </a:p>
      </dgm:t>
    </dgm:pt>
    <dgm:pt modelId="{B6BDF093-B799-4C10-8804-9F883B56E693}" type="pres">
      <dgm:prSet presAssocID="{6A6B088A-727B-4FCD-A707-2B652CFA3107}" presName="parentRect" presStyleLbl="alignNode1" presStyleIdx="0" presStyleCnt="3"/>
      <dgm:spPr/>
      <dgm:t>
        <a:bodyPr/>
        <a:lstStyle/>
        <a:p>
          <a:endParaRPr lang="en-US"/>
        </a:p>
      </dgm:t>
    </dgm:pt>
    <dgm:pt modelId="{217B04C9-305B-4CF6-BF76-6697A50881D9}" type="pres">
      <dgm:prSet presAssocID="{6A6B088A-727B-4FCD-A707-2B652CFA3107}" presName="adorn" presStyleLbl="fgAccFollowNode1" presStyleIdx="0" presStyleCnt="3"/>
      <dgm:spPr>
        <a:xfrm>
          <a:off x="1743549" y="3240189"/>
          <a:ext cx="830454" cy="830454"/>
        </a:xfrm>
        <a:prstGeom prst="ellipse">
          <a:avLst/>
        </a:prstGeom>
        <a:solidFill>
          <a:srgbClr val="0F2887">
            <a:tint val="40000"/>
            <a:hueOff val="0"/>
            <a:satOff val="0"/>
            <a:lumOff val="0"/>
            <a:alpha val="0"/>
          </a:srgbClr>
        </a:solidFill>
        <a:ln w="25400" cap="flat" cmpd="sng" algn="ctr">
          <a:noFill/>
          <a:prstDash val="solid"/>
        </a:ln>
        <a:effectLst/>
      </dgm:spPr>
    </dgm:pt>
    <dgm:pt modelId="{56E9103F-BF92-4F29-8459-E360CA964BD3}" type="pres">
      <dgm:prSet presAssocID="{B2DC9E04-B5C6-4FEE-A55A-E232E0D9E869}" presName="sibTrans" presStyleLbl="sibTrans2D1" presStyleIdx="0" presStyleCnt="0"/>
      <dgm:spPr/>
      <dgm:t>
        <a:bodyPr/>
        <a:lstStyle/>
        <a:p>
          <a:endParaRPr lang="en-US"/>
        </a:p>
      </dgm:t>
    </dgm:pt>
    <dgm:pt modelId="{D2BF6F70-DD00-431B-BB0A-21ACFE86D670}" type="pres">
      <dgm:prSet presAssocID="{66297BAE-E2CB-44DF-A379-374DE7DDC71D}" presName="compNode" presStyleCnt="0"/>
      <dgm:spPr/>
    </dgm:pt>
    <dgm:pt modelId="{F941C4DF-C91C-4403-8E7C-32B949222AC9}" type="pres">
      <dgm:prSet presAssocID="{66297BAE-E2CB-44DF-A379-374DE7DDC71D}" presName="childRect" presStyleLbl="bgAcc1" presStyleIdx="1" presStyleCnt="3">
        <dgm:presLayoutVars>
          <dgm:bulletEnabled val="1"/>
        </dgm:presLayoutVars>
      </dgm:prSet>
      <dgm:spPr>
        <a:xfrm>
          <a:off x="2779744" y="1348022"/>
          <a:ext cx="2372728" cy="1771191"/>
        </a:xfrm>
        <a:prstGeom prst="round2SameRect">
          <a:avLst>
            <a:gd name="adj1" fmla="val 8000"/>
            <a:gd name="adj2" fmla="val 0"/>
          </a:avLst>
        </a:prstGeom>
        <a:blipFill rotWithShape="0">
          <a:blip xmlns:r="http://schemas.openxmlformats.org/officeDocument/2006/relationships" r:embed="rId2"/>
          <a:stretch>
            <a:fillRect/>
          </a:stretch>
        </a:blipFill>
        <a:ln w="25400" cap="flat" cmpd="sng" algn="ctr">
          <a:solidFill>
            <a:srgbClr val="0F2887">
              <a:hueOff val="0"/>
              <a:satOff val="0"/>
              <a:lumOff val="0"/>
              <a:alphaOff val="0"/>
            </a:srgbClr>
          </a:solidFill>
          <a:prstDash val="solid"/>
        </a:ln>
        <a:effectLst/>
      </dgm:spPr>
    </dgm:pt>
    <dgm:pt modelId="{DDDEE022-1227-4F6E-A318-2E534A75875F}" type="pres">
      <dgm:prSet presAssocID="{66297BAE-E2CB-44DF-A379-374DE7DDC71D}" presName="parentText" presStyleLbl="node1" presStyleIdx="0" presStyleCnt="0">
        <dgm:presLayoutVars>
          <dgm:chMax val="0"/>
          <dgm:bulletEnabled val="1"/>
        </dgm:presLayoutVars>
      </dgm:prSet>
      <dgm:spPr>
        <a:prstGeom prst="rect">
          <a:avLst/>
        </a:prstGeom>
      </dgm:spPr>
      <dgm:t>
        <a:bodyPr/>
        <a:lstStyle/>
        <a:p>
          <a:endParaRPr lang="en-US"/>
        </a:p>
      </dgm:t>
    </dgm:pt>
    <dgm:pt modelId="{1232C593-D72C-4BBD-8BDB-78EF835AC774}" type="pres">
      <dgm:prSet presAssocID="{66297BAE-E2CB-44DF-A379-374DE7DDC71D}" presName="parentRect" presStyleLbl="alignNode1" presStyleIdx="1" presStyleCnt="3"/>
      <dgm:spPr/>
      <dgm:t>
        <a:bodyPr/>
        <a:lstStyle/>
        <a:p>
          <a:endParaRPr lang="en-US"/>
        </a:p>
      </dgm:t>
    </dgm:pt>
    <dgm:pt modelId="{CBEF5D96-9080-4941-A56B-A8B31DB4E0DE}" type="pres">
      <dgm:prSet presAssocID="{66297BAE-E2CB-44DF-A379-374DE7DDC71D}" presName="adorn" presStyleLbl="fgAccFollowNode1" presStyleIdx="1" presStyleCnt="3"/>
      <dgm:spPr>
        <a:xfrm>
          <a:off x="4517800" y="3240189"/>
          <a:ext cx="830454" cy="830454"/>
        </a:xfrm>
        <a:prstGeom prst="ellipse">
          <a:avLst/>
        </a:prstGeom>
        <a:solidFill>
          <a:srgbClr val="0F2887">
            <a:tint val="40000"/>
            <a:hueOff val="0"/>
            <a:satOff val="0"/>
            <a:lumOff val="0"/>
            <a:alpha val="0"/>
          </a:srgbClr>
        </a:solidFill>
        <a:ln w="25400" cap="flat" cmpd="sng" algn="ctr">
          <a:noFill/>
          <a:prstDash val="solid"/>
        </a:ln>
        <a:effectLst/>
      </dgm:spPr>
    </dgm:pt>
    <dgm:pt modelId="{57322603-6385-4D43-9044-0C46A5DDE714}" type="pres">
      <dgm:prSet presAssocID="{13ED7A52-AEB9-4356-9E57-CCA8D67D51CD}" presName="sibTrans" presStyleLbl="sibTrans2D1" presStyleIdx="0" presStyleCnt="0"/>
      <dgm:spPr/>
      <dgm:t>
        <a:bodyPr/>
        <a:lstStyle/>
        <a:p>
          <a:endParaRPr lang="en-US"/>
        </a:p>
      </dgm:t>
    </dgm:pt>
    <dgm:pt modelId="{8FEA6A3C-CB62-45B4-86BD-E0C6FE8A7033}" type="pres">
      <dgm:prSet presAssocID="{B246E0A0-FBE7-4579-B176-7E4D1183DF94}" presName="compNode" presStyleCnt="0"/>
      <dgm:spPr/>
    </dgm:pt>
    <dgm:pt modelId="{4C663765-651A-497B-8468-5F2BCAF84BEF}" type="pres">
      <dgm:prSet presAssocID="{B246E0A0-FBE7-4579-B176-7E4D1183DF94}" presName="childRect" presStyleLbl="bgAcc1" presStyleIdx="2" presStyleCnt="3">
        <dgm:presLayoutVars>
          <dgm:bulletEnabled val="1"/>
        </dgm:presLayoutVars>
      </dgm:prSet>
      <dgm:spPr>
        <a:xfrm>
          <a:off x="5553995" y="1348022"/>
          <a:ext cx="2372728" cy="1771191"/>
        </a:xfrm>
        <a:prstGeom prst="round2SameRect">
          <a:avLst>
            <a:gd name="adj1" fmla="val 8000"/>
            <a:gd name="adj2" fmla="val 0"/>
          </a:avLst>
        </a:prstGeom>
        <a:blipFill rotWithShape="0">
          <a:blip xmlns:r="http://schemas.openxmlformats.org/officeDocument/2006/relationships" r:embed="rId3">
            <a:extLst>
              <a:ext uri="{BEBA8EAE-BF5A-486C-A8C5-ECC9F3942E4B}">
                <a14:imgProps xmlns:a14="http://schemas.microsoft.com/office/drawing/2010/main">
                  <a14:imgLayer r:embed="rId4">
                    <a14:imgEffect>
                      <a14:sharpenSoften amount="-28000"/>
                    </a14:imgEffect>
                  </a14:imgLayer>
                </a14:imgProps>
              </a:ext>
            </a:extLst>
          </a:blip>
          <a:stretch>
            <a:fillRect/>
          </a:stretch>
        </a:blipFill>
        <a:ln w="25400" cap="flat" cmpd="sng" algn="ctr">
          <a:solidFill>
            <a:srgbClr val="0F2887">
              <a:hueOff val="0"/>
              <a:satOff val="0"/>
              <a:lumOff val="0"/>
              <a:alphaOff val="0"/>
            </a:srgbClr>
          </a:solidFill>
          <a:prstDash val="solid"/>
        </a:ln>
        <a:effectLst/>
      </dgm:spPr>
    </dgm:pt>
    <dgm:pt modelId="{F897BF64-2D6A-47A8-875E-E87EA085EE41}" type="pres">
      <dgm:prSet presAssocID="{B246E0A0-FBE7-4579-B176-7E4D1183DF94}" presName="parentText" presStyleLbl="node1" presStyleIdx="0" presStyleCnt="0">
        <dgm:presLayoutVars>
          <dgm:chMax val="0"/>
          <dgm:bulletEnabled val="1"/>
        </dgm:presLayoutVars>
      </dgm:prSet>
      <dgm:spPr>
        <a:prstGeom prst="rect">
          <a:avLst/>
        </a:prstGeom>
      </dgm:spPr>
      <dgm:t>
        <a:bodyPr/>
        <a:lstStyle/>
        <a:p>
          <a:endParaRPr lang="en-US"/>
        </a:p>
      </dgm:t>
    </dgm:pt>
    <dgm:pt modelId="{E725BA51-EDE5-42DB-9586-83F180B9877A}" type="pres">
      <dgm:prSet presAssocID="{B246E0A0-FBE7-4579-B176-7E4D1183DF94}" presName="parentRect" presStyleLbl="alignNode1" presStyleIdx="2" presStyleCnt="3"/>
      <dgm:spPr/>
      <dgm:t>
        <a:bodyPr/>
        <a:lstStyle/>
        <a:p>
          <a:endParaRPr lang="en-US"/>
        </a:p>
      </dgm:t>
    </dgm:pt>
    <dgm:pt modelId="{00158576-E6D4-4E8F-A234-033CB8AAC08B}" type="pres">
      <dgm:prSet presAssocID="{B246E0A0-FBE7-4579-B176-7E4D1183DF94}" presName="adorn" presStyleLbl="fgAccFollowNode1" presStyleIdx="2" presStyleCnt="3"/>
      <dgm:spPr>
        <a:xfrm>
          <a:off x="7292051" y="3240189"/>
          <a:ext cx="830454" cy="830454"/>
        </a:xfrm>
        <a:prstGeom prst="ellipse">
          <a:avLst/>
        </a:prstGeom>
        <a:solidFill>
          <a:srgbClr val="0F2887">
            <a:tint val="40000"/>
            <a:hueOff val="0"/>
            <a:satOff val="0"/>
            <a:lumOff val="0"/>
            <a:alpha val="0"/>
          </a:srgbClr>
        </a:solidFill>
        <a:ln w="25400" cap="flat" cmpd="sng" algn="ctr">
          <a:noFill/>
          <a:prstDash val="solid"/>
        </a:ln>
        <a:effectLst/>
      </dgm:spPr>
    </dgm:pt>
  </dgm:ptLst>
  <dgm:cxnLst>
    <dgm:cxn modelId="{C0316B31-FB17-41EF-ACCB-62D65D38EA7C}" type="presOf" srcId="{13ED7A52-AEB9-4356-9E57-CCA8D67D51CD}" destId="{57322603-6385-4D43-9044-0C46A5DDE714}" srcOrd="0" destOrd="0" presId="urn:microsoft.com/office/officeart/2005/8/layout/bList2"/>
    <dgm:cxn modelId="{077762CF-9087-4197-BBD2-413E70FC3C1B}" srcId="{E5DC10EA-EAF7-43BC-808A-1F2688453207}" destId="{B246E0A0-FBE7-4579-B176-7E4D1183DF94}" srcOrd="2" destOrd="0" parTransId="{1BFAB139-C07A-47B3-9C75-5160DD3E5519}" sibTransId="{335E0FF7-943A-4CB5-B655-22371E35F4EA}"/>
    <dgm:cxn modelId="{164D67A8-40E8-4972-BBB9-5F923A3D13D6}" type="presOf" srcId="{6A6B088A-727B-4FCD-A707-2B652CFA3107}" destId="{B6BDF093-B799-4C10-8804-9F883B56E693}" srcOrd="1" destOrd="0" presId="urn:microsoft.com/office/officeart/2005/8/layout/bList2"/>
    <dgm:cxn modelId="{CA6836F3-2A61-4040-97A4-D0AD0CEC7E7D}" srcId="{E5DC10EA-EAF7-43BC-808A-1F2688453207}" destId="{6A6B088A-727B-4FCD-A707-2B652CFA3107}" srcOrd="0" destOrd="0" parTransId="{47AD575F-FEEE-4C27-A3A4-5867FA9A0493}" sibTransId="{B2DC9E04-B5C6-4FEE-A55A-E232E0D9E869}"/>
    <dgm:cxn modelId="{140AAE89-E934-4ACD-B35D-B9B80E75E36F}" type="presOf" srcId="{66297BAE-E2CB-44DF-A379-374DE7DDC71D}" destId="{1232C593-D72C-4BBD-8BDB-78EF835AC774}" srcOrd="1" destOrd="0" presId="urn:microsoft.com/office/officeart/2005/8/layout/bList2"/>
    <dgm:cxn modelId="{62740225-2FAB-4D8C-989D-DCDD29803698}" type="presOf" srcId="{6A6B088A-727B-4FCD-A707-2B652CFA3107}" destId="{B5071598-E247-44FD-ADBC-E0AD9BF81950}" srcOrd="0" destOrd="0" presId="urn:microsoft.com/office/officeart/2005/8/layout/bList2"/>
    <dgm:cxn modelId="{1DA23762-0589-422B-B487-2B45AA7C9B49}" type="presOf" srcId="{B2DC9E04-B5C6-4FEE-A55A-E232E0D9E869}" destId="{56E9103F-BF92-4F29-8459-E360CA964BD3}" srcOrd="0" destOrd="0" presId="urn:microsoft.com/office/officeart/2005/8/layout/bList2"/>
    <dgm:cxn modelId="{88771113-91F8-4B09-A403-98DE229C61E4}" type="presOf" srcId="{B246E0A0-FBE7-4579-B176-7E4D1183DF94}" destId="{F897BF64-2D6A-47A8-875E-E87EA085EE41}" srcOrd="0" destOrd="0" presId="urn:microsoft.com/office/officeart/2005/8/layout/bList2"/>
    <dgm:cxn modelId="{AB3B0A63-1C1B-430B-B234-F6EE08B58028}" type="presOf" srcId="{66297BAE-E2CB-44DF-A379-374DE7DDC71D}" destId="{DDDEE022-1227-4F6E-A318-2E534A75875F}" srcOrd="0" destOrd="0" presId="urn:microsoft.com/office/officeart/2005/8/layout/bList2"/>
    <dgm:cxn modelId="{72CB101B-85B5-4CC0-8757-6BEE60F3723E}" type="presOf" srcId="{E5DC10EA-EAF7-43BC-808A-1F2688453207}" destId="{E1963805-6D03-45B8-8BAC-DD3212F5CAD3}" srcOrd="0" destOrd="0" presId="urn:microsoft.com/office/officeart/2005/8/layout/bList2"/>
    <dgm:cxn modelId="{84F0F4E1-CD73-4E2D-A8A3-3F22918B8276}" type="presOf" srcId="{B246E0A0-FBE7-4579-B176-7E4D1183DF94}" destId="{E725BA51-EDE5-42DB-9586-83F180B9877A}" srcOrd="1" destOrd="0" presId="urn:microsoft.com/office/officeart/2005/8/layout/bList2"/>
    <dgm:cxn modelId="{EE1D8DD4-1899-432E-8A78-F9324FEA3953}" srcId="{E5DC10EA-EAF7-43BC-808A-1F2688453207}" destId="{66297BAE-E2CB-44DF-A379-374DE7DDC71D}" srcOrd="1" destOrd="0" parTransId="{11433D59-8F36-45DF-8828-0BEFD4417143}" sibTransId="{13ED7A52-AEB9-4356-9E57-CCA8D67D51CD}"/>
    <dgm:cxn modelId="{AE733925-01B9-45D0-BBC7-60F2CFADC4E8}" type="presParOf" srcId="{E1963805-6D03-45B8-8BAC-DD3212F5CAD3}" destId="{66A6F2D3-6766-49AE-8669-C55FAF96B58A}" srcOrd="0" destOrd="0" presId="urn:microsoft.com/office/officeart/2005/8/layout/bList2"/>
    <dgm:cxn modelId="{3E837A59-C524-41F1-968E-B5EC18AF3D7E}" type="presParOf" srcId="{66A6F2D3-6766-49AE-8669-C55FAF96B58A}" destId="{1168F744-165C-4CA0-BFBC-B353DFF0B50B}" srcOrd="0" destOrd="0" presId="urn:microsoft.com/office/officeart/2005/8/layout/bList2"/>
    <dgm:cxn modelId="{1FE284DE-2B93-4514-93A5-BD4C520DB110}" type="presParOf" srcId="{66A6F2D3-6766-49AE-8669-C55FAF96B58A}" destId="{B5071598-E247-44FD-ADBC-E0AD9BF81950}" srcOrd="1" destOrd="0" presId="urn:microsoft.com/office/officeart/2005/8/layout/bList2"/>
    <dgm:cxn modelId="{76DEC0DE-914E-43FA-8EFA-005D5026CAFE}" type="presParOf" srcId="{66A6F2D3-6766-49AE-8669-C55FAF96B58A}" destId="{B6BDF093-B799-4C10-8804-9F883B56E693}" srcOrd="2" destOrd="0" presId="urn:microsoft.com/office/officeart/2005/8/layout/bList2"/>
    <dgm:cxn modelId="{4005D121-7101-45C7-86E0-F791032689FB}" type="presParOf" srcId="{66A6F2D3-6766-49AE-8669-C55FAF96B58A}" destId="{217B04C9-305B-4CF6-BF76-6697A50881D9}" srcOrd="3" destOrd="0" presId="urn:microsoft.com/office/officeart/2005/8/layout/bList2"/>
    <dgm:cxn modelId="{8F37C41A-AA97-4D66-8CAE-92D9DBC0FED4}" type="presParOf" srcId="{E1963805-6D03-45B8-8BAC-DD3212F5CAD3}" destId="{56E9103F-BF92-4F29-8459-E360CA964BD3}" srcOrd="1" destOrd="0" presId="urn:microsoft.com/office/officeart/2005/8/layout/bList2"/>
    <dgm:cxn modelId="{360761A9-A864-4038-86F3-8784888D5CA3}" type="presParOf" srcId="{E1963805-6D03-45B8-8BAC-DD3212F5CAD3}" destId="{D2BF6F70-DD00-431B-BB0A-21ACFE86D670}" srcOrd="2" destOrd="0" presId="urn:microsoft.com/office/officeart/2005/8/layout/bList2"/>
    <dgm:cxn modelId="{C620D172-DB40-4D58-A10F-586A5D171462}" type="presParOf" srcId="{D2BF6F70-DD00-431B-BB0A-21ACFE86D670}" destId="{F941C4DF-C91C-4403-8E7C-32B949222AC9}" srcOrd="0" destOrd="0" presId="urn:microsoft.com/office/officeart/2005/8/layout/bList2"/>
    <dgm:cxn modelId="{A44C47DA-FDAF-4620-9FE0-98693EC1647F}" type="presParOf" srcId="{D2BF6F70-DD00-431B-BB0A-21ACFE86D670}" destId="{DDDEE022-1227-4F6E-A318-2E534A75875F}" srcOrd="1" destOrd="0" presId="urn:microsoft.com/office/officeart/2005/8/layout/bList2"/>
    <dgm:cxn modelId="{7B677590-C9E1-4FD1-B081-F5701FF978DF}" type="presParOf" srcId="{D2BF6F70-DD00-431B-BB0A-21ACFE86D670}" destId="{1232C593-D72C-4BBD-8BDB-78EF835AC774}" srcOrd="2" destOrd="0" presId="urn:microsoft.com/office/officeart/2005/8/layout/bList2"/>
    <dgm:cxn modelId="{293389C4-B448-4536-9AFD-911069C7860E}" type="presParOf" srcId="{D2BF6F70-DD00-431B-BB0A-21ACFE86D670}" destId="{CBEF5D96-9080-4941-A56B-A8B31DB4E0DE}" srcOrd="3" destOrd="0" presId="urn:microsoft.com/office/officeart/2005/8/layout/bList2"/>
    <dgm:cxn modelId="{79667807-F567-4381-9098-D3E1D46010AB}" type="presParOf" srcId="{E1963805-6D03-45B8-8BAC-DD3212F5CAD3}" destId="{57322603-6385-4D43-9044-0C46A5DDE714}" srcOrd="3" destOrd="0" presId="urn:microsoft.com/office/officeart/2005/8/layout/bList2"/>
    <dgm:cxn modelId="{BD5E93F0-FE38-40C8-9CFC-1F6E406F1C32}" type="presParOf" srcId="{E1963805-6D03-45B8-8BAC-DD3212F5CAD3}" destId="{8FEA6A3C-CB62-45B4-86BD-E0C6FE8A7033}" srcOrd="4" destOrd="0" presId="urn:microsoft.com/office/officeart/2005/8/layout/bList2"/>
    <dgm:cxn modelId="{D394B4E3-9656-4781-BD52-4A1CB75CF10D}" type="presParOf" srcId="{8FEA6A3C-CB62-45B4-86BD-E0C6FE8A7033}" destId="{4C663765-651A-497B-8468-5F2BCAF84BEF}" srcOrd="0" destOrd="0" presId="urn:microsoft.com/office/officeart/2005/8/layout/bList2"/>
    <dgm:cxn modelId="{1C1D75A3-AB99-4DC5-9A30-6B00E77F4551}" type="presParOf" srcId="{8FEA6A3C-CB62-45B4-86BD-E0C6FE8A7033}" destId="{F897BF64-2D6A-47A8-875E-E87EA085EE41}" srcOrd="1" destOrd="0" presId="urn:microsoft.com/office/officeart/2005/8/layout/bList2"/>
    <dgm:cxn modelId="{EE278706-D1EB-4AF0-B82A-282984D6B119}" type="presParOf" srcId="{8FEA6A3C-CB62-45B4-86BD-E0C6FE8A7033}" destId="{E725BA51-EDE5-42DB-9586-83F180B9877A}" srcOrd="2" destOrd="0" presId="urn:microsoft.com/office/officeart/2005/8/layout/bList2"/>
    <dgm:cxn modelId="{70638E4B-3078-45FF-B58A-C8E07D96FA05}" type="presParOf" srcId="{8FEA6A3C-CB62-45B4-86BD-E0C6FE8A7033}" destId="{00158576-E6D4-4E8F-A234-033CB8AAC08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4C5E6FE-5926-3340-AF75-6C082E1FBB77}" type="datetimeFigureOut">
              <a:rPr lang="en-US" smtClean="0"/>
              <a:t>5/10/2017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9FC52B4-C881-C54C-87C6-C81D65F5AD84}" type="slidenum">
              <a:rPr lang="en-US" smtClean="0"/>
              <a:t>‹#›</a:t>
            </a:fld>
            <a:endParaRPr lang="en-US"/>
          </a:p>
        </p:txBody>
      </p:sp>
    </p:spTree>
    <p:extLst>
      <p:ext uri="{BB962C8B-B14F-4D97-AF65-F5344CB8AC3E}">
        <p14:creationId xmlns:p14="http://schemas.microsoft.com/office/powerpoint/2010/main" val="290879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1A8936-9575-4A7B-96FF-759D075096BF}" type="datetimeFigureOut">
              <a:rPr lang="en-US" smtClean="0"/>
              <a:pPr/>
              <a:t>5/10/2017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E2B0A10-6CCD-44B8-ADDC-B8A3B3A8A373}" type="slidenum">
              <a:rPr lang="en-US" smtClean="0"/>
              <a:pPr/>
              <a:t>‹#›</a:t>
            </a:fld>
            <a:endParaRPr lang="en-US"/>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a:p>
        </p:txBody>
      </p:sp>
    </p:spTree>
    <p:extLst>
      <p:ext uri="{BB962C8B-B14F-4D97-AF65-F5344CB8AC3E}">
        <p14:creationId xmlns:p14="http://schemas.microsoft.com/office/powerpoint/2010/main" val="5864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a:p>
        </p:txBody>
      </p:sp>
    </p:spTree>
    <p:extLst>
      <p:ext uri="{BB962C8B-B14F-4D97-AF65-F5344CB8AC3E}">
        <p14:creationId xmlns:p14="http://schemas.microsoft.com/office/powerpoint/2010/main" val="603372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Roadways outside of the County’s urban core, generally west of I-494, exhibit higher average truck speeds than those in congested areas.</a:t>
            </a:r>
          </a:p>
          <a:p>
            <a:r>
              <a:rPr lang="en-US" sz="1200" dirty="0" smtClean="0"/>
              <a:t>The worst performing roadway was CR 116 which had average truck speeds of 6 and 7 mph during the morning and evening peak periods, respectively.</a:t>
            </a:r>
          </a:p>
          <a:p>
            <a:endParaRPr lang="en-US" dirty="0" smtClean="0"/>
          </a:p>
          <a:p>
            <a:endParaRPr lang="en-US" dirty="0" smtClean="0"/>
          </a:p>
          <a:p>
            <a:r>
              <a:rPr lang="en-US" dirty="0" smtClean="0"/>
              <a:t>Allow time for discussion</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a:p>
        </p:txBody>
      </p:sp>
    </p:spTree>
    <p:extLst>
      <p:ext uri="{BB962C8B-B14F-4D97-AF65-F5344CB8AC3E}">
        <p14:creationId xmlns:p14="http://schemas.microsoft.com/office/powerpoint/2010/main" val="281545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a:p>
        </p:txBody>
      </p:sp>
    </p:spTree>
    <p:extLst>
      <p:ext uri="{BB962C8B-B14F-4D97-AF65-F5344CB8AC3E}">
        <p14:creationId xmlns:p14="http://schemas.microsoft.com/office/powerpoint/2010/main" val="272231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Top Manufacturing Businesses</a:t>
            </a:r>
            <a:r>
              <a:rPr lang="en-US" dirty="0" smtClean="0"/>
              <a:t>: Honeywell International (8 facilities in County</a:t>
            </a:r>
            <a:r>
              <a:rPr lang="en-US" baseline="0" dirty="0" smtClean="0"/>
              <a:t> and 9,544 employees – consumer products</a:t>
            </a:r>
          </a:p>
          <a:p>
            <a:r>
              <a:rPr lang="en-US" baseline="0" dirty="0" err="1" smtClean="0"/>
              <a:t>Graco</a:t>
            </a:r>
            <a:r>
              <a:rPr lang="en-US" baseline="0" dirty="0" smtClean="0"/>
              <a:t> Inc. (9 facilities and 2,194 employees – fluid handling systems – manufacturing equipment</a:t>
            </a:r>
          </a:p>
          <a:p>
            <a:r>
              <a:rPr lang="en-US" b="1" baseline="0" dirty="0" smtClean="0"/>
              <a:t>Top Wholesale Businesses</a:t>
            </a:r>
            <a:r>
              <a:rPr lang="en-US" baseline="0" dirty="0" smtClean="0"/>
              <a:t>: Cargill, Inc. (7 facilities and 3462 employees); </a:t>
            </a:r>
          </a:p>
          <a:p>
            <a:r>
              <a:rPr lang="en-US" baseline="0" dirty="0" smtClean="0"/>
              <a:t>Ziegler Inc (1 facility and 790 employees) (Caterpillar equipment)</a:t>
            </a:r>
          </a:p>
          <a:p>
            <a:r>
              <a:rPr lang="en-US" b="1" baseline="0" dirty="0" smtClean="0"/>
              <a:t>Top Retail Businesses</a:t>
            </a:r>
            <a:r>
              <a:rPr lang="en-US" baseline="0" dirty="0" smtClean="0"/>
              <a:t>: Supervalu Inc (13 facilities and 1628 employees),</a:t>
            </a:r>
          </a:p>
          <a:p>
            <a:r>
              <a:rPr lang="en-US" baseline="0" dirty="0" smtClean="0"/>
              <a:t> Bluestem Fulfillment Inc (3 facilities and 905 employees) – 16 e-commerce retail brands, </a:t>
            </a:r>
          </a:p>
          <a:p>
            <a:r>
              <a:rPr lang="en-US" b="1" baseline="0" dirty="0" smtClean="0"/>
              <a:t>Top Transportation/Warehousing Businesses</a:t>
            </a:r>
            <a:r>
              <a:rPr lang="en-US" baseline="0" dirty="0" smtClean="0"/>
              <a:t>: United Parcel Service (2 facilities and 3544 employees), </a:t>
            </a:r>
          </a:p>
          <a:p>
            <a:r>
              <a:rPr lang="en-US" baseline="0" dirty="0" smtClean="0"/>
              <a:t>Supervalu Transportation (2 facilities and 2591 employees) </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a:p>
        </p:txBody>
      </p:sp>
    </p:spTree>
    <p:extLst>
      <p:ext uri="{BB962C8B-B14F-4D97-AF65-F5344CB8AC3E}">
        <p14:creationId xmlns:p14="http://schemas.microsoft.com/office/powerpoint/2010/main" val="81839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a:t>
            </a:r>
            <a:r>
              <a:rPr lang="en-US" baseline="0" dirty="0" smtClean="0"/>
              <a:t> through traffic</a:t>
            </a:r>
            <a:r>
              <a:rPr lang="en-US" dirty="0" smtClean="0"/>
              <a:t/>
            </a:r>
            <a:br>
              <a:rPr lang="en-US" dirty="0" smtClean="0"/>
            </a:br>
            <a:r>
              <a:rPr lang="en-US" dirty="0" smtClean="0"/>
              <a:t>HC growth</a:t>
            </a:r>
            <a:r>
              <a:rPr lang="en-US" baseline="0" dirty="0" smtClean="0"/>
              <a:t> rate 1.2 percent a year</a:t>
            </a:r>
          </a:p>
          <a:p>
            <a:r>
              <a:rPr lang="en-US" baseline="0" dirty="0" smtClean="0"/>
              <a:t>Relatively stable mode mix</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15</a:t>
            </a:fld>
            <a:endParaRPr lang="en-US"/>
          </a:p>
        </p:txBody>
      </p:sp>
    </p:spTree>
    <p:extLst>
      <p:ext uri="{BB962C8B-B14F-4D97-AF65-F5344CB8AC3E}">
        <p14:creationId xmlns:p14="http://schemas.microsoft.com/office/powerpoint/2010/main" val="203365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 annual growth rate 3.1 percent</a:t>
            </a:r>
          </a:p>
          <a:p>
            <a:r>
              <a:rPr lang="en-US" dirty="0" smtClean="0"/>
              <a:t>69 million tons 2014</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a:p>
        </p:txBody>
      </p:sp>
    </p:spTree>
    <p:extLst>
      <p:ext uri="{BB962C8B-B14F-4D97-AF65-F5344CB8AC3E}">
        <p14:creationId xmlns:p14="http://schemas.microsoft.com/office/powerpoint/2010/main" val="275064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17</a:t>
            </a:fld>
            <a:endParaRPr lang="en-US"/>
          </a:p>
        </p:txBody>
      </p:sp>
    </p:spTree>
    <p:extLst>
      <p:ext uri="{BB962C8B-B14F-4D97-AF65-F5344CB8AC3E}">
        <p14:creationId xmlns:p14="http://schemas.microsoft.com/office/powerpoint/2010/main" val="272852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a:p>
        </p:txBody>
      </p:sp>
    </p:spTree>
    <p:extLst>
      <p:ext uri="{BB962C8B-B14F-4D97-AF65-F5344CB8AC3E}">
        <p14:creationId xmlns:p14="http://schemas.microsoft.com/office/powerpoint/2010/main" val="374081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20</a:t>
            </a:fld>
            <a:endParaRPr lang="en-US"/>
          </a:p>
        </p:txBody>
      </p:sp>
    </p:spTree>
    <p:extLst>
      <p:ext uri="{BB962C8B-B14F-4D97-AF65-F5344CB8AC3E}">
        <p14:creationId xmlns:p14="http://schemas.microsoft.com/office/powerpoint/2010/main" val="113946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list of projects for reference</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22</a:t>
            </a:fld>
            <a:endParaRPr lang="en-US"/>
          </a:p>
        </p:txBody>
      </p:sp>
    </p:spTree>
    <p:extLst>
      <p:ext uri="{BB962C8B-B14F-4D97-AF65-F5344CB8AC3E}">
        <p14:creationId xmlns:p14="http://schemas.microsoft.com/office/powerpoint/2010/main" val="24646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a:t>
            </a:fld>
            <a:endParaRPr lang="en-US"/>
          </a:p>
        </p:txBody>
      </p:sp>
    </p:spTree>
    <p:extLst>
      <p:ext uri="{BB962C8B-B14F-4D97-AF65-F5344CB8AC3E}">
        <p14:creationId xmlns:p14="http://schemas.microsoft.com/office/powerpoint/2010/main" val="1242556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MetCouncil</a:t>
            </a:r>
            <a:r>
              <a:rPr lang="en-US" baseline="0" dirty="0" smtClean="0"/>
              <a:t> for Transportation Policy Plan, May 2016</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24</a:t>
            </a:fld>
            <a:endParaRPr lang="en-US"/>
          </a:p>
        </p:txBody>
      </p:sp>
    </p:spTree>
    <p:extLst>
      <p:ext uri="{BB962C8B-B14F-4D97-AF65-F5344CB8AC3E}">
        <p14:creationId xmlns:p14="http://schemas.microsoft.com/office/powerpoint/2010/main" val="2254971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Hennepin County should be checking all bridges on significant freight routes for low clearance bridges that may be affecting traffic and flow – might want to also check all bridge heights to see if trucks are getting diverted because of obstructions and lengthening time to get to destination based on changing routes to avoid these – there may be other obstacles or obstructions also that should be looked at on the major routes</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25</a:t>
            </a:fld>
            <a:endParaRPr lang="en-US"/>
          </a:p>
        </p:txBody>
      </p:sp>
    </p:spTree>
    <p:extLst>
      <p:ext uri="{BB962C8B-B14F-4D97-AF65-F5344CB8AC3E}">
        <p14:creationId xmlns:p14="http://schemas.microsoft.com/office/powerpoint/2010/main" val="138595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Shoreham</a:t>
            </a:r>
          </a:p>
          <a:p>
            <a:r>
              <a:rPr lang="en-US" sz="1200" kern="1200" dirty="0" smtClean="0">
                <a:solidFill>
                  <a:schemeClr val="tx1"/>
                </a:solidFill>
                <a:effectLst/>
                <a:latin typeface="+mn-lt"/>
                <a:ea typeface="+mn-ea"/>
                <a:cs typeface="+mn-cs"/>
              </a:rPr>
              <a:t>Note Route</a:t>
            </a:r>
            <a:r>
              <a:rPr lang="en-US" sz="1200" kern="1200" baseline="0" dirty="0" smtClean="0">
                <a:solidFill>
                  <a:schemeClr val="tx1"/>
                </a:solidFill>
                <a:effectLst/>
                <a:latin typeface="+mn-lt"/>
                <a:ea typeface="+mn-ea"/>
                <a:cs typeface="+mn-cs"/>
              </a:rPr>
              <a:t> connecting </a:t>
            </a:r>
            <a:r>
              <a:rPr lang="en-US" sz="1200" kern="1200" baseline="0" dirty="0" err="1" smtClean="0">
                <a:solidFill>
                  <a:schemeClr val="tx1"/>
                </a:solidFill>
                <a:effectLst/>
                <a:latin typeface="+mn-lt"/>
                <a:ea typeface="+mn-ea"/>
                <a:cs typeface="+mn-cs"/>
              </a:rPr>
              <a:t>I94</a:t>
            </a:r>
            <a:r>
              <a:rPr lang="en-US" sz="1200" kern="1200" baseline="0" dirty="0" smtClean="0">
                <a:solidFill>
                  <a:schemeClr val="tx1"/>
                </a:solidFill>
                <a:effectLst/>
                <a:latin typeface="+mn-lt"/>
                <a:ea typeface="+mn-ea"/>
                <a:cs typeface="+mn-cs"/>
              </a:rPr>
              <a:t> to Shoreham via N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Street-N Lowry-</a:t>
            </a:r>
            <a:r>
              <a:rPr lang="en-US" sz="1200" kern="1200" dirty="0" smtClean="0">
                <a:solidFill>
                  <a:schemeClr val="tx1"/>
                </a:solidFill>
                <a:effectLst/>
                <a:latin typeface="+mn-lt"/>
                <a:ea typeface="+mn-ea"/>
                <a:cs typeface="+mn-cs"/>
              </a:rPr>
              <a:t>University Ave is a MAP-21 intermodal connector</a:t>
            </a:r>
          </a:p>
          <a:p>
            <a:r>
              <a:rPr lang="en-US" sz="1200" kern="1200" dirty="0" smtClean="0">
                <a:solidFill>
                  <a:schemeClr val="tx1"/>
                </a:solidFill>
                <a:effectLst/>
                <a:latin typeface="+mn-lt"/>
                <a:ea typeface="+mn-ea"/>
                <a:cs typeface="+mn-cs"/>
              </a:rPr>
              <a:t>South end of </a:t>
            </a:r>
            <a:r>
              <a:rPr lang="en-US" sz="1200" kern="1200" dirty="0" err="1" smtClean="0">
                <a:solidFill>
                  <a:schemeClr val="tx1"/>
                </a:solidFill>
                <a:effectLst/>
                <a:latin typeface="+mn-lt"/>
                <a:ea typeface="+mn-ea"/>
                <a:cs typeface="+mn-cs"/>
              </a:rPr>
              <a:t>Northtown</a:t>
            </a:r>
            <a:r>
              <a:rPr lang="en-US" sz="1200" kern="1200" dirty="0" smtClean="0">
                <a:solidFill>
                  <a:schemeClr val="tx1"/>
                </a:solidFill>
                <a:effectLst/>
                <a:latin typeface="+mn-lt"/>
                <a:ea typeface="+mn-ea"/>
                <a:cs typeface="+mn-cs"/>
              </a:rPr>
              <a:t> Yard</a:t>
            </a:r>
            <a:r>
              <a:rPr lang="en-US" sz="1200" kern="1200" baseline="0" dirty="0" smtClean="0">
                <a:solidFill>
                  <a:schemeClr val="tx1"/>
                </a:solidFill>
                <a:effectLst/>
                <a:latin typeface="+mn-lt"/>
                <a:ea typeface="+mn-ea"/>
                <a:cs typeface="+mn-cs"/>
              </a:rPr>
              <a:t> is also accessible by this route. Northern end of </a:t>
            </a:r>
            <a:r>
              <a:rPr lang="en-US" sz="1200" kern="1200" baseline="0" dirty="0" err="1" smtClean="0">
                <a:solidFill>
                  <a:schemeClr val="tx1"/>
                </a:solidFill>
                <a:effectLst/>
                <a:latin typeface="+mn-lt"/>
                <a:ea typeface="+mn-ea"/>
                <a:cs typeface="+mn-cs"/>
              </a:rPr>
              <a:t>Northtown</a:t>
            </a:r>
            <a:r>
              <a:rPr lang="en-US" sz="1200" kern="1200" baseline="0" dirty="0" smtClean="0">
                <a:solidFill>
                  <a:schemeClr val="tx1"/>
                </a:solidFill>
                <a:effectLst/>
                <a:latin typeface="+mn-lt"/>
                <a:ea typeface="+mn-ea"/>
                <a:cs typeface="+mn-cs"/>
              </a:rPr>
              <a:t> bridges over </a:t>
            </a:r>
            <a:r>
              <a:rPr lang="en-US" sz="1200" kern="1200" baseline="0" dirty="0" err="1" smtClean="0">
                <a:solidFill>
                  <a:schemeClr val="tx1"/>
                </a:solidFill>
                <a:effectLst/>
                <a:latin typeface="+mn-lt"/>
                <a:ea typeface="+mn-ea"/>
                <a:cs typeface="+mn-cs"/>
              </a:rPr>
              <a:t>I694</a:t>
            </a:r>
            <a:r>
              <a:rPr lang="en-US" sz="120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27</a:t>
            </a:fld>
            <a:endParaRPr lang="en-US"/>
          </a:p>
        </p:txBody>
      </p:sp>
    </p:spTree>
    <p:extLst>
      <p:ext uri="{BB962C8B-B14F-4D97-AF65-F5344CB8AC3E}">
        <p14:creationId xmlns:p14="http://schemas.microsoft.com/office/powerpoint/2010/main" val="288709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29</a:t>
            </a:fld>
            <a:endParaRPr lang="en-US"/>
          </a:p>
        </p:txBody>
      </p:sp>
    </p:spTree>
    <p:extLst>
      <p:ext uri="{BB962C8B-B14F-4D97-AF65-F5344CB8AC3E}">
        <p14:creationId xmlns:p14="http://schemas.microsoft.com/office/powerpoint/2010/main" val="204573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33</a:t>
            </a:fld>
            <a:endParaRPr lang="en-US"/>
          </a:p>
        </p:txBody>
      </p:sp>
    </p:spTree>
    <p:extLst>
      <p:ext uri="{BB962C8B-B14F-4D97-AF65-F5344CB8AC3E}">
        <p14:creationId xmlns:p14="http://schemas.microsoft.com/office/powerpoint/2010/main" val="226184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3</a:t>
            </a:fld>
            <a:endParaRPr lang="en-US"/>
          </a:p>
        </p:txBody>
      </p:sp>
    </p:spTree>
    <p:extLst>
      <p:ext uri="{BB962C8B-B14F-4D97-AF65-F5344CB8AC3E}">
        <p14:creationId xmlns:p14="http://schemas.microsoft.com/office/powerpoint/2010/main" val="136323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4</a:t>
            </a:fld>
            <a:endParaRPr lang="en-US"/>
          </a:p>
        </p:txBody>
      </p:sp>
    </p:spTree>
    <p:extLst>
      <p:ext uri="{BB962C8B-B14F-4D97-AF65-F5344CB8AC3E}">
        <p14:creationId xmlns:p14="http://schemas.microsoft.com/office/powerpoint/2010/main" val="371541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a:p>
        </p:txBody>
      </p:sp>
    </p:spTree>
    <p:extLst>
      <p:ext uri="{BB962C8B-B14F-4D97-AF65-F5344CB8AC3E}">
        <p14:creationId xmlns:p14="http://schemas.microsoft.com/office/powerpoint/2010/main" val="248713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6</a:t>
            </a:fld>
            <a:endParaRPr lang="en-US"/>
          </a:p>
        </p:txBody>
      </p:sp>
    </p:spTree>
    <p:extLst>
      <p:ext uri="{BB962C8B-B14F-4D97-AF65-F5344CB8AC3E}">
        <p14:creationId xmlns:p14="http://schemas.microsoft.com/office/powerpoint/2010/main" val="85178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a:p>
        </p:txBody>
      </p:sp>
    </p:spTree>
    <p:extLst>
      <p:ext uri="{BB962C8B-B14F-4D97-AF65-F5344CB8AC3E}">
        <p14:creationId xmlns:p14="http://schemas.microsoft.com/office/powerpoint/2010/main" val="88573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Humboldt is served by </a:t>
            </a:r>
            <a:r>
              <a:rPr lang="en-US" dirty="0" err="1" smtClean="0"/>
              <a:t>CSAH's</a:t>
            </a:r>
            <a:r>
              <a:rPr lang="en-US" dirty="0" smtClean="0"/>
              <a:t> 152, and </a:t>
            </a:r>
            <a:r>
              <a:rPr lang="en-US" dirty="0" err="1" smtClean="0"/>
              <a:t>CSAH</a:t>
            </a:r>
            <a:r>
              <a:rPr lang="en-US" dirty="0" smtClean="0"/>
              <a:t> 57. Shoreham is partially served by </a:t>
            </a:r>
            <a:r>
              <a:rPr lang="en-US" dirty="0" err="1" smtClean="0"/>
              <a:t>CSAH</a:t>
            </a:r>
            <a:r>
              <a:rPr lang="en-US" dirty="0" smtClean="0"/>
              <a:t> 153, and </a:t>
            </a:r>
            <a:r>
              <a:rPr lang="en-US" dirty="0" err="1" smtClean="0"/>
              <a:t>CSAH</a:t>
            </a:r>
            <a:r>
              <a:rPr lang="en-US" dirty="0" smtClean="0"/>
              <a:t> 23</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8</a:t>
            </a:fld>
            <a:endParaRPr lang="en-US"/>
          </a:p>
        </p:txBody>
      </p:sp>
    </p:spTree>
    <p:extLst>
      <p:ext uri="{BB962C8B-B14F-4D97-AF65-F5344CB8AC3E}">
        <p14:creationId xmlns:p14="http://schemas.microsoft.com/office/powerpoint/2010/main" val="131324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a:p>
        </p:txBody>
      </p:sp>
    </p:spTree>
    <p:extLst>
      <p:ext uri="{BB962C8B-B14F-4D97-AF65-F5344CB8AC3E}">
        <p14:creationId xmlns:p14="http://schemas.microsoft.com/office/powerpoint/2010/main" val="406865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1840"/>
            <a:ext cx="9144000" cy="3566160"/>
          </a:xfrm>
          <a:prstGeom prst="rect">
            <a:avLst/>
          </a:prstGeom>
        </p:spPr>
      </p:pic>
      <p:sp>
        <p:nvSpPr>
          <p:cNvPr id="16" name="Title 1"/>
          <p:cNvSpPr>
            <a:spLocks noGrp="1"/>
          </p:cNvSpPr>
          <p:nvPr>
            <p:ph type="ctrTitle"/>
          </p:nvPr>
        </p:nvSpPr>
        <p:spPr>
          <a:xfrm>
            <a:off x="438150" y="3286125"/>
            <a:ext cx="7562850" cy="1385888"/>
          </a:xfrm>
        </p:spPr>
        <p:txBody>
          <a:bodyPr anchor="b"/>
          <a:lstStyle>
            <a:lvl1pPr algn="l">
              <a:defRPr sz="4500">
                <a:solidFill>
                  <a:schemeClr val="bg1"/>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38150" y="4672013"/>
            <a:ext cx="6858000" cy="400050"/>
          </a:xfrm>
        </p:spPr>
        <p:txBody>
          <a:bodyPr>
            <a:noAutofit/>
          </a:bodyPr>
          <a:lstStyle>
            <a:lvl1pPr marL="0" indent="0" algn="l">
              <a:buNone/>
              <a:defRPr sz="2400" b="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8" name="Text Placeholder 7"/>
          <p:cNvSpPr>
            <a:spLocks noGrp="1"/>
          </p:cNvSpPr>
          <p:nvPr>
            <p:ph type="body" sz="quarter" idx="11" hasCustomPrompt="1"/>
          </p:nvPr>
        </p:nvSpPr>
        <p:spPr>
          <a:xfrm>
            <a:off x="438151" y="5461121"/>
            <a:ext cx="3854450" cy="751946"/>
          </a:xfrm>
        </p:spPr>
        <p:txBody>
          <a:bodyPr>
            <a:noAutofit/>
          </a:bodyPr>
          <a:lstStyle>
            <a:lvl1pPr marL="0" indent="0">
              <a:buNone/>
              <a:defRPr sz="1800" b="0" i="1">
                <a:solidFill>
                  <a:schemeClr val="bg1"/>
                </a:solidFill>
              </a:defRPr>
            </a:lvl1pPr>
          </a:lstStyle>
          <a:p>
            <a:pPr lvl="0"/>
            <a:r>
              <a:rPr lang="en-US" dirty="0" smtClean="0"/>
              <a:t>Client name</a:t>
            </a:r>
            <a:endParaRPr lang="en-US" dirty="0"/>
          </a:p>
        </p:txBody>
      </p:sp>
      <p:sp>
        <p:nvSpPr>
          <p:cNvPr id="19" name="Text Placeholder 7"/>
          <p:cNvSpPr>
            <a:spLocks noGrp="1"/>
          </p:cNvSpPr>
          <p:nvPr>
            <p:ph type="body" sz="quarter" idx="13" hasCustomPrompt="1"/>
          </p:nvPr>
        </p:nvSpPr>
        <p:spPr>
          <a:xfrm>
            <a:off x="4402667" y="5884983"/>
            <a:ext cx="3979333" cy="431800"/>
          </a:xfrm>
        </p:spPr>
        <p:txBody>
          <a:bodyPr>
            <a:noAutofit/>
          </a:bodyPr>
          <a:lstStyle>
            <a:lvl1pPr marL="0" indent="0">
              <a:buNone/>
              <a:defRPr sz="1800" b="0" i="1">
                <a:solidFill>
                  <a:schemeClr val="bg1"/>
                </a:solidFill>
              </a:defRPr>
            </a:lvl1pPr>
          </a:lstStyle>
          <a:p>
            <a:pPr lvl="0"/>
            <a:r>
              <a:rPr lang="en-US" dirty="0" smtClean="0"/>
              <a:t>Presenters name</a:t>
            </a:r>
            <a:endParaRPr lang="en-US" dirty="0"/>
          </a:p>
        </p:txBody>
      </p:sp>
      <p:sp>
        <p:nvSpPr>
          <p:cNvPr id="20" name="TextBox 19"/>
          <p:cNvSpPr txBox="1"/>
          <p:nvPr/>
        </p:nvSpPr>
        <p:spPr>
          <a:xfrm>
            <a:off x="4402667" y="5461121"/>
            <a:ext cx="3835400" cy="369332"/>
          </a:xfrm>
          <a:prstGeom prst="rect">
            <a:avLst/>
          </a:prstGeom>
          <a:noFill/>
        </p:spPr>
        <p:txBody>
          <a:bodyPr wrap="square" rtlCol="0">
            <a:spAutoFit/>
          </a:bodyPr>
          <a:lstStyle/>
          <a:p>
            <a:r>
              <a:rPr lang="en-US" sz="1800" b="0" i="1" kern="1200" dirty="0" smtClean="0">
                <a:solidFill>
                  <a:schemeClr val="bg1"/>
                </a:solidFill>
                <a:latin typeface="+mn-lt"/>
                <a:ea typeface="+mn-ea"/>
                <a:cs typeface="+mn-cs"/>
              </a:rPr>
              <a:t>Cambridge Systematics, Inc.</a:t>
            </a:r>
            <a:endParaRPr lang="en-US" sz="1800" b="0" i="1" kern="1200" dirty="0">
              <a:solidFill>
                <a:schemeClr val="bg1"/>
              </a:solidFill>
              <a:latin typeface="+mn-lt"/>
              <a:ea typeface="+mn-ea"/>
              <a:cs typeface="+mn-cs"/>
            </a:endParaRPr>
          </a:p>
        </p:txBody>
      </p:sp>
      <p:sp>
        <p:nvSpPr>
          <p:cNvPr id="21" name="TextBox 20"/>
          <p:cNvSpPr txBox="1"/>
          <p:nvPr/>
        </p:nvSpPr>
        <p:spPr>
          <a:xfrm>
            <a:off x="438150" y="5168583"/>
            <a:ext cx="1468044" cy="307777"/>
          </a:xfrm>
          <a:prstGeom prst="rect">
            <a:avLst/>
          </a:prstGeom>
          <a:noFill/>
        </p:spPr>
        <p:txBody>
          <a:bodyPr wrap="square" rtlCol="0">
            <a:spAutoFit/>
          </a:bodyPr>
          <a:lstStyle/>
          <a:p>
            <a:r>
              <a:rPr lang="en-US" sz="1400" b="1" i="1" dirty="0" smtClean="0">
                <a:solidFill>
                  <a:srgbClr val="BEDA83"/>
                </a:solidFill>
              </a:rPr>
              <a:t>presented to</a:t>
            </a:r>
            <a:endParaRPr lang="en-US" sz="1400" b="1" i="1" dirty="0">
              <a:solidFill>
                <a:srgbClr val="BEDA83"/>
              </a:solidFill>
            </a:endParaRPr>
          </a:p>
        </p:txBody>
      </p:sp>
      <p:sp>
        <p:nvSpPr>
          <p:cNvPr id="22" name="TextBox 21"/>
          <p:cNvSpPr txBox="1"/>
          <p:nvPr/>
        </p:nvSpPr>
        <p:spPr>
          <a:xfrm>
            <a:off x="4402667" y="5169430"/>
            <a:ext cx="1626870" cy="307777"/>
          </a:xfrm>
          <a:prstGeom prst="rect">
            <a:avLst/>
          </a:prstGeom>
          <a:noFill/>
        </p:spPr>
        <p:txBody>
          <a:bodyPr wrap="square" rtlCol="0">
            <a:spAutoFit/>
          </a:bodyPr>
          <a:lstStyle/>
          <a:p>
            <a:r>
              <a:rPr lang="en-US" sz="1400" b="1" i="1" dirty="0" smtClean="0">
                <a:solidFill>
                  <a:srgbClr val="BEDA83"/>
                </a:solidFill>
              </a:rPr>
              <a:t>presented by</a:t>
            </a:r>
            <a:endParaRPr lang="en-US" sz="1400" b="1" i="1" dirty="0">
              <a:solidFill>
                <a:srgbClr val="BEDA83"/>
              </a:solidFill>
            </a:endParaRPr>
          </a:p>
        </p:txBody>
      </p:sp>
      <p:sp>
        <p:nvSpPr>
          <p:cNvPr id="23" name="Text Placeholder 7"/>
          <p:cNvSpPr>
            <a:spLocks noGrp="1"/>
          </p:cNvSpPr>
          <p:nvPr>
            <p:ph type="body" sz="quarter" idx="14" hasCustomPrompt="1"/>
          </p:nvPr>
        </p:nvSpPr>
        <p:spPr>
          <a:xfrm>
            <a:off x="438151" y="6508265"/>
            <a:ext cx="3854450" cy="349735"/>
          </a:xfrm>
        </p:spPr>
        <p:txBody>
          <a:bodyPr>
            <a:noAutofit/>
          </a:bodyPr>
          <a:lstStyle>
            <a:lvl1pPr marL="0" indent="0">
              <a:buNone/>
              <a:defRPr sz="1400" b="0" i="0">
                <a:solidFill>
                  <a:schemeClr val="bg1"/>
                </a:solidFill>
              </a:defRPr>
            </a:lvl1pPr>
          </a:lstStyle>
          <a:p>
            <a:pPr lvl="0"/>
            <a:r>
              <a:rPr lang="en-US" dirty="0" smtClean="0"/>
              <a:t>Date</a:t>
            </a:r>
            <a:endParaRPr lang="en-US" dirty="0"/>
          </a:p>
        </p:txBody>
      </p:sp>
      <p:grpSp>
        <p:nvGrpSpPr>
          <p:cNvPr id="11" name="Group 10"/>
          <p:cNvGrpSpPr/>
          <p:nvPr/>
        </p:nvGrpSpPr>
        <p:grpSpPr>
          <a:xfrm>
            <a:off x="0" y="3278400"/>
            <a:ext cx="9144000" cy="109728"/>
            <a:chOff x="-833438" y="3360738"/>
            <a:chExt cx="10814051" cy="141288"/>
          </a:xfrm>
        </p:grpSpPr>
        <p:sp>
          <p:nvSpPr>
            <p:cNvPr id="12"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30263" y="3360738"/>
              <a:ext cx="2703513" cy="141288"/>
            </a:xfrm>
            <a:prstGeom prst="rect">
              <a:avLst/>
            </a:prstGeom>
            <a:solidFill>
              <a:srgbClr val="8DC7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275513" y="3360738"/>
              <a:ext cx="2705100" cy="141288"/>
            </a:xfrm>
            <a:prstGeom prst="rect">
              <a:avLst/>
            </a:prstGeom>
            <a:solidFill>
              <a:srgbClr val="6B7DB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1873250" y="3360738"/>
              <a:ext cx="2701925" cy="141288"/>
            </a:xfrm>
            <a:prstGeom prst="rect">
              <a:avLst/>
            </a:prstGeom>
            <a:solidFill>
              <a:srgbClr val="26A87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572000" y="3360738"/>
              <a:ext cx="2703513" cy="141288"/>
            </a:xfrm>
            <a:prstGeom prst="rect">
              <a:avLst/>
            </a:prstGeom>
            <a:solidFill>
              <a:srgbClr val="16BED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585" y="355700"/>
            <a:ext cx="5303531" cy="2599949"/>
          </a:xfrm>
          <a:prstGeom prst="rect">
            <a:avLst/>
          </a:prstGeom>
        </p:spPr>
      </p:pic>
    </p:spTree>
    <p:extLst>
      <p:ext uri="{BB962C8B-B14F-4D97-AF65-F5344CB8AC3E}">
        <p14:creationId xmlns:p14="http://schemas.microsoft.com/office/powerpoint/2010/main" val="14623581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571626"/>
            <a:ext cx="3867150" cy="4605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71626"/>
            <a:ext cx="3867150" cy="4605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9953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3"/>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767683"/>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6982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2" cy="6858000"/>
            <a:chOff x="0" y="0"/>
            <a:chExt cx="9144002" cy="6858000"/>
          </a:xfrm>
        </p:grpSpPr>
        <p:sp>
          <p:nvSpPr>
            <p:cNvPr id="10" name="Rectangle 9"/>
            <p:cNvSpPr/>
            <p:nvPr/>
          </p:nvSpPr>
          <p:spPr>
            <a:xfrm flipV="1">
              <a:off x="0" y="5484269"/>
              <a:ext cx="2542233"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0" y="4114800"/>
              <a:ext cx="2542233"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0" y="2745569"/>
              <a:ext cx="2542233"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0" y="1376337"/>
              <a:ext cx="9144002"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0" y="0"/>
              <a:ext cx="2542233"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p:cNvSpPr>
            <a:spLocks noGrp="1"/>
          </p:cNvSpPr>
          <p:nvPr>
            <p:ph type="title" hasCustomPrompt="1"/>
          </p:nvPr>
        </p:nvSpPr>
        <p:spPr>
          <a:xfrm>
            <a:off x="628649" y="1371600"/>
            <a:ext cx="7934325" cy="1362075"/>
          </a:xfrm>
        </p:spPr>
        <p:txBody>
          <a:bodyPr anchor="ctr"/>
          <a:lstStyle>
            <a:lvl1pPr algn="r">
              <a:defRPr>
                <a:solidFill>
                  <a:schemeClr val="bg1"/>
                </a:solidFill>
              </a:defRPr>
            </a:lvl1pPr>
          </a:lstStyle>
          <a:p>
            <a:r>
              <a:rPr lang="en-US" dirty="0" smtClean="0"/>
              <a:t>Click to edit Divider title style</a:t>
            </a:r>
            <a:endParaRPr lang="en-US" dirty="0"/>
          </a:p>
        </p:txBody>
      </p:sp>
    </p:spTree>
    <p:extLst>
      <p:ext uri="{BB962C8B-B14F-4D97-AF65-F5344CB8AC3E}">
        <p14:creationId xmlns:p14="http://schemas.microsoft.com/office/powerpoint/2010/main" val="19481243"/>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727788" y="1567543"/>
            <a:ext cx="7787562" cy="3231654"/>
          </a:xfrm>
          <a:prstGeom prst="rect">
            <a:avLst/>
          </a:prstGeom>
          <a:noFill/>
        </p:spPr>
        <p:txBody>
          <a:bodyPr wrap="square" rtlCol="0">
            <a:spAutoFit/>
          </a:bodyPr>
          <a:lstStyle/>
          <a:p>
            <a:pPr algn="ctr"/>
            <a:r>
              <a:rPr lang="en-US" sz="3600" dirty="0" smtClean="0"/>
              <a:t>Included in this template are 4 layouts.</a:t>
            </a:r>
          </a:p>
          <a:p>
            <a:pPr algn="ctr"/>
            <a:endParaRPr lang="en-US" sz="2800" dirty="0" smtClean="0"/>
          </a:p>
          <a:p>
            <a:pPr algn="ctr"/>
            <a:r>
              <a:rPr lang="en-US" sz="2800" dirty="0" smtClean="0"/>
              <a:t>To</a:t>
            </a:r>
            <a:r>
              <a:rPr lang="en-US" sz="2800" baseline="0" dirty="0" smtClean="0"/>
              <a:t> begin, select the desired look from the “Layouts” drop down next to the “New Slide” drop down.   </a:t>
            </a:r>
          </a:p>
          <a:p>
            <a:pPr algn="ctr"/>
            <a:endParaRPr lang="en-US" sz="2800" baseline="0" dirty="0" smtClean="0"/>
          </a:p>
          <a:p>
            <a:pPr algn="ctr"/>
            <a:r>
              <a:rPr lang="en-US" sz="2800" baseline="0" dirty="0" smtClean="0"/>
              <a:t>Each design is intended to be used independently, do not mix and match from the different looks.</a:t>
            </a:r>
            <a:endParaRPr lang="en-US" sz="2800" dirty="0"/>
          </a:p>
        </p:txBody>
      </p:sp>
    </p:spTree>
    <p:extLst>
      <p:ext uri="{BB962C8B-B14F-4D97-AF65-F5344CB8AC3E}">
        <p14:creationId xmlns:p14="http://schemas.microsoft.com/office/powerpoint/2010/main" val="27206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3166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571626"/>
            <a:ext cx="3867150" cy="4605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71626"/>
            <a:ext cx="3867150" cy="4605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1812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3"/>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754253"/>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894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2" cy="6858000"/>
            <a:chOff x="0" y="0"/>
            <a:chExt cx="9144002" cy="6858000"/>
          </a:xfrm>
        </p:grpSpPr>
        <p:sp>
          <p:nvSpPr>
            <p:cNvPr id="10" name="Rectangle 9"/>
            <p:cNvSpPr/>
            <p:nvPr/>
          </p:nvSpPr>
          <p:spPr>
            <a:xfrm flipV="1">
              <a:off x="0" y="5484269"/>
              <a:ext cx="2542233"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0" y="4114800"/>
              <a:ext cx="2542233"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0" y="2745569"/>
              <a:ext cx="2542233"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0" y="1376337"/>
              <a:ext cx="9144002"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0" y="0"/>
              <a:ext cx="2542233"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p:cNvSpPr>
            <a:spLocks noGrp="1"/>
          </p:cNvSpPr>
          <p:nvPr>
            <p:ph type="title" hasCustomPrompt="1"/>
          </p:nvPr>
        </p:nvSpPr>
        <p:spPr>
          <a:xfrm>
            <a:off x="628649" y="1371600"/>
            <a:ext cx="7934325" cy="1362075"/>
          </a:xfrm>
        </p:spPr>
        <p:txBody>
          <a:bodyPr anchor="ctr"/>
          <a:lstStyle>
            <a:lvl1pPr algn="r">
              <a:defRPr>
                <a:solidFill>
                  <a:schemeClr val="bg1"/>
                </a:solidFill>
              </a:defRPr>
            </a:lvl1pPr>
          </a:lstStyle>
          <a:p>
            <a:r>
              <a:rPr lang="en-US" dirty="0" smtClean="0"/>
              <a:t>Click to edit Divider title style</a:t>
            </a:r>
            <a:endParaRPr lang="en-US" dirty="0"/>
          </a:p>
        </p:txBody>
      </p:sp>
    </p:spTree>
    <p:extLst>
      <p:ext uri="{BB962C8B-B14F-4D97-AF65-F5344CB8AC3E}">
        <p14:creationId xmlns:p14="http://schemas.microsoft.com/office/powerpoint/2010/main" val="79520038"/>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727788" y="1567543"/>
            <a:ext cx="7787562" cy="3231654"/>
          </a:xfrm>
          <a:prstGeom prst="rect">
            <a:avLst/>
          </a:prstGeom>
          <a:noFill/>
        </p:spPr>
        <p:txBody>
          <a:bodyPr wrap="square" rtlCol="0">
            <a:spAutoFit/>
          </a:bodyPr>
          <a:lstStyle/>
          <a:p>
            <a:pPr algn="ctr"/>
            <a:r>
              <a:rPr lang="en-US" sz="3600" dirty="0" smtClean="0"/>
              <a:t>Included in this template are 4 layouts.</a:t>
            </a:r>
          </a:p>
          <a:p>
            <a:pPr algn="ctr"/>
            <a:endParaRPr lang="en-US" sz="2800" dirty="0" smtClean="0"/>
          </a:p>
          <a:p>
            <a:pPr algn="ctr"/>
            <a:r>
              <a:rPr lang="en-US" sz="2800" dirty="0" smtClean="0"/>
              <a:t>To</a:t>
            </a:r>
            <a:r>
              <a:rPr lang="en-US" sz="2800" baseline="0" dirty="0" smtClean="0"/>
              <a:t> begin, select the desired look from the “Layouts” drop down next to the “New Slide” drop down.   </a:t>
            </a:r>
          </a:p>
          <a:p>
            <a:pPr algn="ctr"/>
            <a:endParaRPr lang="en-US" sz="2800" baseline="0" dirty="0" smtClean="0"/>
          </a:p>
          <a:p>
            <a:pPr algn="ctr"/>
            <a:r>
              <a:rPr lang="en-US" sz="2800" baseline="0" dirty="0" smtClean="0"/>
              <a:t>Each design is intended to be used independently, do not mix and match from the different looks.</a:t>
            </a:r>
            <a:endParaRPr lang="en-US" sz="2800" dirty="0"/>
          </a:p>
        </p:txBody>
      </p:sp>
    </p:spTree>
    <p:extLst>
      <p:ext uri="{BB962C8B-B14F-4D97-AF65-F5344CB8AC3E}">
        <p14:creationId xmlns:p14="http://schemas.microsoft.com/office/powerpoint/2010/main" val="68608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1840"/>
            <a:ext cx="9144000" cy="3566160"/>
          </a:xfrm>
          <a:prstGeom prst="rect">
            <a:avLst/>
          </a:prstGeom>
        </p:spPr>
      </p:pic>
      <p:sp>
        <p:nvSpPr>
          <p:cNvPr id="16" name="Title 1"/>
          <p:cNvSpPr>
            <a:spLocks noGrp="1"/>
          </p:cNvSpPr>
          <p:nvPr>
            <p:ph type="ctrTitle"/>
          </p:nvPr>
        </p:nvSpPr>
        <p:spPr>
          <a:xfrm>
            <a:off x="438150" y="3286125"/>
            <a:ext cx="7562850" cy="1385888"/>
          </a:xfrm>
        </p:spPr>
        <p:txBody>
          <a:bodyPr anchor="b"/>
          <a:lstStyle>
            <a:lvl1pPr algn="l">
              <a:defRPr sz="4500">
                <a:solidFill>
                  <a:schemeClr val="bg1"/>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38150" y="4672013"/>
            <a:ext cx="6858000" cy="400050"/>
          </a:xfrm>
        </p:spPr>
        <p:txBody>
          <a:bodyPr>
            <a:noAutofit/>
          </a:bodyPr>
          <a:lstStyle>
            <a:lvl1pPr marL="0" indent="0" algn="l">
              <a:buNone/>
              <a:defRPr sz="2400" b="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8" name="Text Placeholder 7"/>
          <p:cNvSpPr>
            <a:spLocks noGrp="1"/>
          </p:cNvSpPr>
          <p:nvPr>
            <p:ph type="body" sz="quarter" idx="11" hasCustomPrompt="1"/>
          </p:nvPr>
        </p:nvSpPr>
        <p:spPr>
          <a:xfrm>
            <a:off x="438151" y="5461121"/>
            <a:ext cx="3854450" cy="751946"/>
          </a:xfrm>
        </p:spPr>
        <p:txBody>
          <a:bodyPr>
            <a:noAutofit/>
          </a:bodyPr>
          <a:lstStyle>
            <a:lvl1pPr marL="0" indent="0">
              <a:buNone/>
              <a:defRPr sz="1800" b="0" i="1">
                <a:solidFill>
                  <a:schemeClr val="bg1"/>
                </a:solidFill>
              </a:defRPr>
            </a:lvl1pPr>
          </a:lstStyle>
          <a:p>
            <a:pPr lvl="0"/>
            <a:r>
              <a:rPr lang="en-US" dirty="0" smtClean="0"/>
              <a:t>Client name</a:t>
            </a:r>
            <a:endParaRPr lang="en-US" dirty="0"/>
          </a:p>
        </p:txBody>
      </p:sp>
      <p:sp>
        <p:nvSpPr>
          <p:cNvPr id="19" name="Text Placeholder 7"/>
          <p:cNvSpPr>
            <a:spLocks noGrp="1"/>
          </p:cNvSpPr>
          <p:nvPr>
            <p:ph type="body" sz="quarter" idx="13" hasCustomPrompt="1"/>
          </p:nvPr>
        </p:nvSpPr>
        <p:spPr>
          <a:xfrm>
            <a:off x="4402667" y="5884983"/>
            <a:ext cx="3979333" cy="431800"/>
          </a:xfrm>
        </p:spPr>
        <p:txBody>
          <a:bodyPr>
            <a:noAutofit/>
          </a:bodyPr>
          <a:lstStyle>
            <a:lvl1pPr marL="0" indent="0">
              <a:buNone/>
              <a:defRPr sz="1800" b="0" i="1">
                <a:solidFill>
                  <a:schemeClr val="bg1"/>
                </a:solidFill>
              </a:defRPr>
            </a:lvl1pPr>
          </a:lstStyle>
          <a:p>
            <a:pPr lvl="0"/>
            <a:r>
              <a:rPr lang="en-US" dirty="0" smtClean="0"/>
              <a:t>Presenters name</a:t>
            </a:r>
            <a:endParaRPr lang="en-US" dirty="0"/>
          </a:p>
        </p:txBody>
      </p:sp>
      <p:sp>
        <p:nvSpPr>
          <p:cNvPr id="20" name="TextBox 19"/>
          <p:cNvSpPr txBox="1"/>
          <p:nvPr/>
        </p:nvSpPr>
        <p:spPr>
          <a:xfrm>
            <a:off x="4402667" y="5461121"/>
            <a:ext cx="3835400" cy="369332"/>
          </a:xfrm>
          <a:prstGeom prst="rect">
            <a:avLst/>
          </a:prstGeom>
          <a:noFill/>
        </p:spPr>
        <p:txBody>
          <a:bodyPr wrap="square" rtlCol="0">
            <a:spAutoFit/>
          </a:bodyPr>
          <a:lstStyle/>
          <a:p>
            <a:r>
              <a:rPr lang="en-US" sz="1800" b="0" i="1" kern="1200" dirty="0" smtClean="0">
                <a:solidFill>
                  <a:schemeClr val="bg1"/>
                </a:solidFill>
                <a:latin typeface="+mn-lt"/>
                <a:ea typeface="+mn-ea"/>
                <a:cs typeface="+mn-cs"/>
              </a:rPr>
              <a:t>Cambridge Systematics, Inc.</a:t>
            </a:r>
            <a:endParaRPr lang="en-US" sz="1800" b="0" i="1" kern="1200" dirty="0">
              <a:solidFill>
                <a:schemeClr val="bg1"/>
              </a:solidFill>
              <a:latin typeface="+mn-lt"/>
              <a:ea typeface="+mn-ea"/>
              <a:cs typeface="+mn-cs"/>
            </a:endParaRPr>
          </a:p>
        </p:txBody>
      </p:sp>
      <p:sp>
        <p:nvSpPr>
          <p:cNvPr id="21" name="TextBox 20"/>
          <p:cNvSpPr txBox="1"/>
          <p:nvPr/>
        </p:nvSpPr>
        <p:spPr>
          <a:xfrm>
            <a:off x="438150" y="5168583"/>
            <a:ext cx="1468044" cy="307777"/>
          </a:xfrm>
          <a:prstGeom prst="rect">
            <a:avLst/>
          </a:prstGeom>
          <a:noFill/>
        </p:spPr>
        <p:txBody>
          <a:bodyPr wrap="square" rtlCol="0">
            <a:spAutoFit/>
          </a:bodyPr>
          <a:lstStyle/>
          <a:p>
            <a:r>
              <a:rPr lang="en-US" sz="1400" b="1" i="1" dirty="0" smtClean="0">
                <a:solidFill>
                  <a:srgbClr val="BEDA83"/>
                </a:solidFill>
              </a:rPr>
              <a:t>presented to</a:t>
            </a:r>
            <a:endParaRPr lang="en-US" sz="1400" b="1" i="1" dirty="0">
              <a:solidFill>
                <a:srgbClr val="BEDA83"/>
              </a:solidFill>
            </a:endParaRPr>
          </a:p>
        </p:txBody>
      </p:sp>
      <p:sp>
        <p:nvSpPr>
          <p:cNvPr id="22" name="TextBox 21"/>
          <p:cNvSpPr txBox="1"/>
          <p:nvPr/>
        </p:nvSpPr>
        <p:spPr>
          <a:xfrm>
            <a:off x="4402667" y="5169430"/>
            <a:ext cx="1626870" cy="307777"/>
          </a:xfrm>
          <a:prstGeom prst="rect">
            <a:avLst/>
          </a:prstGeom>
          <a:noFill/>
        </p:spPr>
        <p:txBody>
          <a:bodyPr wrap="square" rtlCol="0">
            <a:spAutoFit/>
          </a:bodyPr>
          <a:lstStyle/>
          <a:p>
            <a:r>
              <a:rPr lang="en-US" sz="1400" b="1" i="1" dirty="0" smtClean="0">
                <a:solidFill>
                  <a:srgbClr val="BEDA83"/>
                </a:solidFill>
              </a:rPr>
              <a:t>presented by</a:t>
            </a:r>
            <a:endParaRPr lang="en-US" sz="1400" b="1" i="1" dirty="0">
              <a:solidFill>
                <a:srgbClr val="BEDA83"/>
              </a:solidFill>
            </a:endParaRPr>
          </a:p>
        </p:txBody>
      </p:sp>
      <p:sp>
        <p:nvSpPr>
          <p:cNvPr id="23" name="Text Placeholder 7"/>
          <p:cNvSpPr>
            <a:spLocks noGrp="1"/>
          </p:cNvSpPr>
          <p:nvPr>
            <p:ph type="body" sz="quarter" idx="14" hasCustomPrompt="1"/>
          </p:nvPr>
        </p:nvSpPr>
        <p:spPr>
          <a:xfrm>
            <a:off x="438151" y="6508265"/>
            <a:ext cx="3854450" cy="349735"/>
          </a:xfrm>
        </p:spPr>
        <p:txBody>
          <a:bodyPr>
            <a:noAutofit/>
          </a:bodyPr>
          <a:lstStyle>
            <a:lvl1pPr marL="0" indent="0">
              <a:buNone/>
              <a:defRPr sz="1400" b="0" i="0">
                <a:solidFill>
                  <a:schemeClr val="bg1"/>
                </a:solidFill>
              </a:defRPr>
            </a:lvl1pPr>
          </a:lstStyle>
          <a:p>
            <a:pPr lvl="0"/>
            <a:r>
              <a:rPr lang="en-US" dirty="0" smtClean="0"/>
              <a:t>Date</a:t>
            </a:r>
            <a:endParaRPr lang="en-US" dirty="0"/>
          </a:p>
        </p:txBody>
      </p:sp>
      <p:grpSp>
        <p:nvGrpSpPr>
          <p:cNvPr id="11" name="Group 10"/>
          <p:cNvGrpSpPr/>
          <p:nvPr/>
        </p:nvGrpSpPr>
        <p:grpSpPr>
          <a:xfrm>
            <a:off x="0" y="3278400"/>
            <a:ext cx="9144000" cy="109728"/>
            <a:chOff x="-833438" y="3360738"/>
            <a:chExt cx="10814051" cy="141288"/>
          </a:xfrm>
        </p:grpSpPr>
        <p:sp>
          <p:nvSpPr>
            <p:cNvPr id="12"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30263" y="3360738"/>
              <a:ext cx="2703513" cy="141288"/>
            </a:xfrm>
            <a:prstGeom prst="rect">
              <a:avLst/>
            </a:prstGeom>
            <a:solidFill>
              <a:srgbClr val="8DC7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275513" y="3360738"/>
              <a:ext cx="2705100" cy="141288"/>
            </a:xfrm>
            <a:prstGeom prst="rect">
              <a:avLst/>
            </a:prstGeom>
            <a:solidFill>
              <a:srgbClr val="6B7DB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1873250" y="3360738"/>
              <a:ext cx="2701925" cy="141288"/>
            </a:xfrm>
            <a:prstGeom prst="rect">
              <a:avLst/>
            </a:prstGeom>
            <a:solidFill>
              <a:srgbClr val="26A87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572000" y="3360738"/>
              <a:ext cx="2703513" cy="141288"/>
            </a:xfrm>
            <a:prstGeom prst="rect">
              <a:avLst/>
            </a:prstGeom>
            <a:solidFill>
              <a:srgbClr val="16BED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585" y="355700"/>
            <a:ext cx="5303531" cy="2599949"/>
          </a:xfrm>
          <a:prstGeom prst="rect">
            <a:avLst/>
          </a:prstGeom>
        </p:spPr>
      </p:pic>
    </p:spTree>
    <p:extLst>
      <p:ext uri="{BB962C8B-B14F-4D97-AF65-F5344CB8AC3E}">
        <p14:creationId xmlns:p14="http://schemas.microsoft.com/office/powerpoint/2010/main" val="41214327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p:nvSpPr>
        <p:spPr>
          <a:xfrm>
            <a:off x="628650" y="1328012"/>
            <a:ext cx="7886700" cy="45719"/>
          </a:xfrm>
          <a:prstGeom prst="rect">
            <a:avLst/>
          </a:prstGeom>
          <a:gradFill flip="none" rotWithShape="1">
            <a:gsLst>
              <a:gs pos="0">
                <a:srgbClr val="16BED5"/>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6957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59"/>
            <a:ext cx="7886700" cy="119274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606760"/>
            <a:ext cx="7886700" cy="45702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502708" y="6578252"/>
            <a:ext cx="440267" cy="276999"/>
          </a:xfrm>
          <a:prstGeom prst="rect">
            <a:avLst/>
          </a:prstGeom>
          <a:noFill/>
        </p:spPr>
        <p:txBody>
          <a:bodyPr wrap="square" rtlCol="0">
            <a:spAutoFit/>
          </a:bodyPr>
          <a:lstStyle/>
          <a:p>
            <a:pPr algn="ctr"/>
            <a:fld id="{E123B50A-269E-4CEA-B042-34E83D64DBCC}" type="slidenum">
              <a:rPr lang="en-US" sz="1200" smtClean="0">
                <a:solidFill>
                  <a:schemeClr val="bg1"/>
                </a:solidFill>
              </a:rPr>
              <a:t>‹#›</a:t>
            </a:fld>
            <a:endParaRPr lang="en-US" sz="1200" dirty="0">
              <a:solidFill>
                <a:schemeClr val="bg1"/>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2403" y="6352096"/>
            <a:ext cx="2374397" cy="356617"/>
          </a:xfrm>
          <a:prstGeom prst="rect">
            <a:avLst/>
          </a:prstGeom>
        </p:spPr>
      </p:pic>
      <p:grpSp>
        <p:nvGrpSpPr>
          <p:cNvPr id="4" name="Group 3"/>
          <p:cNvGrpSpPr/>
          <p:nvPr/>
        </p:nvGrpSpPr>
        <p:grpSpPr>
          <a:xfrm>
            <a:off x="0" y="0"/>
            <a:ext cx="214604" cy="6858000"/>
            <a:chOff x="260112" y="0"/>
            <a:chExt cx="214604" cy="6858000"/>
          </a:xfrm>
        </p:grpSpPr>
        <p:sp>
          <p:nvSpPr>
            <p:cNvPr id="10" name="Rectangle 9"/>
            <p:cNvSpPr/>
            <p:nvPr/>
          </p:nvSpPr>
          <p:spPr>
            <a:xfrm>
              <a:off x="260112" y="0"/>
              <a:ext cx="214604"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112" y="1373731"/>
              <a:ext cx="214604"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0112" y="2743200"/>
              <a:ext cx="214604"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0112" y="4112431"/>
              <a:ext cx="214604"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0112" y="5481662"/>
              <a:ext cx="214604"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203312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bg1"/>
        </a:buClr>
        <a:buFontTx/>
        <a:buBlip>
          <a:blip r:embed="rId8"/>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0108-2971-4A9A-93ED-BBCB490AF7A0}" type="datetimeFigureOut">
              <a:rPr lang="en-US" smtClean="0"/>
              <a:t>5/10/2017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702C-8D24-458A-B1AA-5E62E3CA5188}" type="slidenum">
              <a:rPr lang="en-US" smtClean="0"/>
              <a:t>‹#›</a:t>
            </a:fld>
            <a:endParaRPr lang="en-US"/>
          </a:p>
        </p:txBody>
      </p:sp>
    </p:spTree>
    <p:extLst>
      <p:ext uri="{BB962C8B-B14F-4D97-AF65-F5344CB8AC3E}">
        <p14:creationId xmlns:p14="http://schemas.microsoft.com/office/powerpoint/2010/main" val="386456614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59"/>
            <a:ext cx="7886700" cy="119274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606760"/>
            <a:ext cx="7886700" cy="45702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502708" y="6578252"/>
            <a:ext cx="440267" cy="276999"/>
          </a:xfrm>
          <a:prstGeom prst="rect">
            <a:avLst/>
          </a:prstGeom>
          <a:noFill/>
        </p:spPr>
        <p:txBody>
          <a:bodyPr wrap="square" rtlCol="0">
            <a:spAutoFit/>
          </a:bodyPr>
          <a:lstStyle/>
          <a:p>
            <a:pPr algn="ctr"/>
            <a:fld id="{E123B50A-269E-4CEA-B042-34E83D64DBCC}" type="slidenum">
              <a:rPr lang="en-US" sz="1200" smtClean="0">
                <a:solidFill>
                  <a:schemeClr val="bg1"/>
                </a:solidFill>
              </a:rPr>
              <a:t>‹#›</a:t>
            </a:fld>
            <a:endParaRPr lang="en-US" sz="1200" dirty="0">
              <a:solidFill>
                <a:schemeClr val="bg1"/>
              </a:solidFill>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12403" y="6352096"/>
            <a:ext cx="2374397" cy="356617"/>
          </a:xfrm>
          <a:prstGeom prst="rect">
            <a:avLst/>
          </a:prstGeom>
        </p:spPr>
      </p:pic>
      <p:grpSp>
        <p:nvGrpSpPr>
          <p:cNvPr id="4" name="Group 3"/>
          <p:cNvGrpSpPr/>
          <p:nvPr/>
        </p:nvGrpSpPr>
        <p:grpSpPr>
          <a:xfrm>
            <a:off x="0" y="0"/>
            <a:ext cx="214604" cy="6858000"/>
            <a:chOff x="260112" y="0"/>
            <a:chExt cx="214604" cy="6858000"/>
          </a:xfrm>
        </p:grpSpPr>
        <p:sp>
          <p:nvSpPr>
            <p:cNvPr id="10" name="Rectangle 9"/>
            <p:cNvSpPr/>
            <p:nvPr/>
          </p:nvSpPr>
          <p:spPr>
            <a:xfrm>
              <a:off x="260112" y="0"/>
              <a:ext cx="214604"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112" y="1373731"/>
              <a:ext cx="214604"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0112" y="2743200"/>
              <a:ext cx="214604"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0112" y="4112431"/>
              <a:ext cx="214604"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0112" y="5481662"/>
              <a:ext cx="214604"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7837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bg1"/>
        </a:buClr>
        <a:buFontTx/>
        <a:buBlip>
          <a:blip r:embed="rId10"/>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0108-2971-4A9A-93ED-BBCB490AF7A0}" type="datetimeFigureOut">
              <a:rPr lang="en-US" smtClean="0"/>
              <a:t>5/10/2017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702C-8D24-458A-B1AA-5E62E3CA5188}" type="slidenum">
              <a:rPr lang="en-US" smtClean="0"/>
              <a:t>‹#›</a:t>
            </a:fld>
            <a:endParaRPr lang="en-US"/>
          </a:p>
        </p:txBody>
      </p:sp>
    </p:spTree>
    <p:extLst>
      <p:ext uri="{BB962C8B-B14F-4D97-AF65-F5344CB8AC3E}">
        <p14:creationId xmlns:p14="http://schemas.microsoft.com/office/powerpoint/2010/main" val="343467452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Hennepin County Freight Study Committee	</a:t>
            </a:r>
            <a:endParaRPr lang="en-US" dirty="0"/>
          </a:p>
        </p:txBody>
      </p:sp>
      <p:sp>
        <p:nvSpPr>
          <p:cNvPr id="3" name="Subtitle 2"/>
          <p:cNvSpPr>
            <a:spLocks noGrp="1"/>
          </p:cNvSpPr>
          <p:nvPr>
            <p:ph type="subTitle" idx="1"/>
          </p:nvPr>
        </p:nvSpPr>
        <p:spPr/>
        <p:txBody>
          <a:bodyPr/>
          <a:lstStyle/>
          <a:p>
            <a:r>
              <a:rPr lang="en-US" dirty="0" smtClean="0"/>
              <a:t>Final Recommendations</a:t>
            </a:r>
            <a:endParaRPr lang="en-US" dirty="0"/>
          </a:p>
        </p:txBody>
      </p:sp>
      <p:sp>
        <p:nvSpPr>
          <p:cNvPr id="4" name="Text Placeholder 3"/>
          <p:cNvSpPr>
            <a:spLocks noGrp="1"/>
          </p:cNvSpPr>
          <p:nvPr>
            <p:ph type="body" sz="quarter" idx="11"/>
          </p:nvPr>
        </p:nvSpPr>
        <p:spPr/>
        <p:txBody>
          <a:bodyPr/>
          <a:lstStyle/>
          <a:p>
            <a:r>
              <a:rPr lang="en-US" dirty="0" smtClean="0"/>
              <a:t>Hennepin County Public Works</a:t>
            </a:r>
            <a:endParaRPr lang="en-US" dirty="0"/>
          </a:p>
        </p:txBody>
      </p:sp>
      <p:sp>
        <p:nvSpPr>
          <p:cNvPr id="5" name="Text Placeholder 4"/>
          <p:cNvSpPr>
            <a:spLocks noGrp="1"/>
          </p:cNvSpPr>
          <p:nvPr>
            <p:ph type="body" sz="quarter" idx="13"/>
          </p:nvPr>
        </p:nvSpPr>
        <p:spPr/>
        <p:txBody>
          <a:bodyPr/>
          <a:lstStyle/>
          <a:p>
            <a:r>
              <a:rPr lang="en-US" dirty="0" smtClean="0"/>
              <a:t>Elaine McKenzie</a:t>
            </a:r>
          </a:p>
          <a:p>
            <a:r>
              <a:rPr lang="en-US" dirty="0" smtClean="0"/>
              <a:t>Andreas Aeppli</a:t>
            </a:r>
            <a:endParaRPr lang="en-US" dirty="0"/>
          </a:p>
        </p:txBody>
      </p:sp>
      <p:sp>
        <p:nvSpPr>
          <p:cNvPr id="6" name="Text Placeholder 5"/>
          <p:cNvSpPr>
            <a:spLocks noGrp="1"/>
          </p:cNvSpPr>
          <p:nvPr>
            <p:ph type="body" sz="quarter" idx="14"/>
          </p:nvPr>
        </p:nvSpPr>
        <p:spPr/>
        <p:txBody>
          <a:bodyPr/>
          <a:lstStyle/>
          <a:p>
            <a:r>
              <a:rPr lang="en-US" dirty="0" smtClean="0"/>
              <a:t>December 1, 2016</a:t>
            </a:r>
            <a:endParaRPr lang="en-US" dirty="0"/>
          </a:p>
        </p:txBody>
      </p:sp>
    </p:spTree>
    <p:extLst>
      <p:ext uri="{BB962C8B-B14F-4D97-AF65-F5344CB8AC3E}">
        <p14:creationId xmlns:p14="http://schemas.microsoft.com/office/powerpoint/2010/main" val="147149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Safety – Truck Crashes</a:t>
            </a:r>
            <a:endParaRPr lang="en-US" dirty="0"/>
          </a:p>
        </p:txBody>
      </p:sp>
      <p:sp>
        <p:nvSpPr>
          <p:cNvPr id="7" name="Content Placeholder 6"/>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Autofit/>
          </a:bodyPr>
          <a:lstStyle/>
          <a:p>
            <a:r>
              <a:rPr lang="en-US" sz="2400" dirty="0" smtClean="0"/>
              <a:t>893 truck-involved crashes on County Highways (2010 – 2014)</a:t>
            </a:r>
          </a:p>
          <a:p>
            <a:pPr lvl="1"/>
            <a:r>
              <a:rPr lang="en-US" sz="2000" dirty="0"/>
              <a:t>3</a:t>
            </a:r>
            <a:r>
              <a:rPr lang="en-US" sz="2000" smtClean="0"/>
              <a:t> </a:t>
            </a:r>
            <a:r>
              <a:rPr lang="en-US" sz="2000" dirty="0" smtClean="0"/>
              <a:t>fatalities and 208 persons injured</a:t>
            </a:r>
          </a:p>
          <a:p>
            <a:r>
              <a:rPr lang="en-US" sz="2400" dirty="0" smtClean="0"/>
              <a:t>Crash rates similar to the state as a whole</a:t>
            </a:r>
          </a:p>
          <a:p>
            <a:r>
              <a:rPr lang="en-US" sz="2400" dirty="0" smtClean="0"/>
              <a:t>Fatalities:</a:t>
            </a:r>
          </a:p>
          <a:p>
            <a:pPr lvl="1"/>
            <a:r>
              <a:rPr lang="en-US" sz="2000" dirty="0" smtClean="0"/>
              <a:t>6 (6th Ave) and 112 (Wayzata Blvd)</a:t>
            </a:r>
          </a:p>
          <a:p>
            <a:pPr lvl="1"/>
            <a:r>
              <a:rPr lang="en-US" sz="2000" dirty="0" smtClean="0"/>
              <a:t>101 and TH 7 </a:t>
            </a:r>
          </a:p>
          <a:p>
            <a:pPr lvl="1"/>
            <a:r>
              <a:rPr lang="en-US" sz="2000" dirty="0" smtClean="0"/>
              <a:t>46 (East 46th Street) and 33 (Park Ave)</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6088" y="1571626"/>
            <a:ext cx="3619712" cy="4877436"/>
          </a:xfrm>
          <a:prstGeom prst="rect">
            <a:avLst/>
          </a:prstGeom>
        </p:spPr>
      </p:pic>
    </p:spTree>
    <p:extLst>
      <p:ext uri="{BB962C8B-B14F-4D97-AF65-F5344CB8AC3E}">
        <p14:creationId xmlns:p14="http://schemas.microsoft.com/office/powerpoint/2010/main" val="19799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Heavy Freight Activity on the County Highway Network</a:t>
            </a:r>
            <a:endParaRPr lang="en-US" dirty="0"/>
          </a:p>
        </p:txBody>
      </p:sp>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82890" y="1571625"/>
            <a:ext cx="3558670" cy="46053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30" y="1568387"/>
            <a:ext cx="3560890" cy="4608576"/>
          </a:xfrm>
          <a:prstGeom prst="rect">
            <a:avLst/>
          </a:prstGeom>
        </p:spPr>
      </p:pic>
    </p:spTree>
    <p:extLst>
      <p:ext uri="{BB962C8B-B14F-4D97-AF65-F5344CB8AC3E}">
        <p14:creationId xmlns:p14="http://schemas.microsoft.com/office/powerpoint/2010/main" val="175568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Truck Congestion on the County System</a:t>
            </a:r>
            <a:endParaRPr lang="en-US" dirty="0"/>
          </a:p>
        </p:txBody>
      </p:sp>
      <p:sp>
        <p:nvSpPr>
          <p:cNvPr id="4" name="Content Placeholder 3"/>
          <p:cNvSpPr>
            <a:spLocks noGrp="1"/>
          </p:cNvSpPr>
          <p:nvPr>
            <p:ph sz="half" idx="2"/>
          </p:nvPr>
        </p:nvSpPr>
        <p:spPr>
          <a:xfrm>
            <a:off x="4468561" y="1635127"/>
            <a:ext cx="4527271" cy="4605338"/>
          </a:xfrm>
        </p:spPr>
        <p:txBody>
          <a:bodyPr>
            <a:noAutofit/>
          </a:bodyPr>
          <a:lstStyle/>
          <a:p>
            <a:r>
              <a:rPr lang="en-US" sz="2400" dirty="0" smtClean="0"/>
              <a:t>Truck congestion occurs both with and separate from general congestion areas</a:t>
            </a:r>
          </a:p>
          <a:p>
            <a:r>
              <a:rPr lang="en-US" sz="2400" dirty="0" smtClean="0"/>
              <a:t>Reliability issues:</a:t>
            </a:r>
          </a:p>
          <a:p>
            <a:pPr lvl="1"/>
            <a:r>
              <a:rPr lang="en-US" sz="2000" dirty="0" smtClean="0"/>
              <a:t>High truck congestion on County Roadways 109, 9, 61, 1 </a:t>
            </a:r>
          </a:p>
          <a:p>
            <a:pPr lvl="1"/>
            <a:r>
              <a:rPr lang="en-US" sz="2000" dirty="0" smtClean="0"/>
              <a:t>Congestion around major intersections – </a:t>
            </a:r>
          </a:p>
          <a:p>
            <a:pPr lvl="2"/>
            <a:r>
              <a:rPr lang="en-US" sz="1600" dirty="0" smtClean="0"/>
              <a:t>9 </a:t>
            </a:r>
            <a:r>
              <a:rPr lang="en-US" sz="1600" dirty="0"/>
              <a:t>and U.S. </a:t>
            </a:r>
            <a:r>
              <a:rPr lang="en-US" sz="1600" dirty="0" smtClean="0"/>
              <a:t>169</a:t>
            </a:r>
          </a:p>
          <a:p>
            <a:pPr lvl="2"/>
            <a:r>
              <a:rPr lang="en-US" sz="1600" dirty="0" smtClean="0"/>
              <a:t>61 </a:t>
            </a:r>
            <a:r>
              <a:rPr lang="en-US" sz="1600" dirty="0"/>
              <a:t>and </a:t>
            </a:r>
            <a:r>
              <a:rPr lang="en-US" sz="1600" dirty="0" smtClean="0"/>
              <a:t>I-494</a:t>
            </a:r>
          </a:p>
          <a:p>
            <a:pPr lvl="2"/>
            <a:r>
              <a:rPr lang="en-US" sz="1600" dirty="0" smtClean="0"/>
              <a:t>61 </a:t>
            </a:r>
            <a:r>
              <a:rPr lang="en-US" sz="1600" dirty="0"/>
              <a:t>and </a:t>
            </a:r>
            <a:r>
              <a:rPr lang="en-US" sz="1600" dirty="0" err="1"/>
              <a:t>CSAH</a:t>
            </a:r>
            <a:r>
              <a:rPr lang="en-US" sz="1600" dirty="0"/>
              <a:t> 9 / TH </a:t>
            </a:r>
            <a:r>
              <a:rPr lang="en-US" sz="1600" dirty="0" smtClean="0"/>
              <a:t>55</a:t>
            </a:r>
          </a:p>
          <a:p>
            <a:pPr lvl="2"/>
            <a:r>
              <a:rPr lang="en-US" sz="1600" dirty="0" smtClean="0"/>
              <a:t>81 </a:t>
            </a:r>
            <a:r>
              <a:rPr lang="en-US" sz="1600" dirty="0"/>
              <a:t>and I-94, TH 610 and U.S. 169.</a:t>
            </a:r>
            <a:endParaRPr lang="en-US" sz="1600" dirty="0" smtClean="0"/>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2890" y="1571625"/>
            <a:ext cx="3558670" cy="4605338"/>
          </a:xfrm>
          <a:prstGeom prst="rect">
            <a:avLst/>
          </a:prstGeom>
        </p:spPr>
      </p:pic>
    </p:spTree>
    <p:extLst>
      <p:ext uri="{BB962C8B-B14F-4D97-AF65-F5344CB8AC3E}">
        <p14:creationId xmlns:p14="http://schemas.microsoft.com/office/powerpoint/2010/main" val="323545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05563417"/>
              </p:ext>
            </p:extLst>
          </p:nvPr>
        </p:nvGraphicFramePr>
        <p:xfrm>
          <a:off x="4708145" y="3723983"/>
          <a:ext cx="4402056" cy="271612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Areas of Freight Activity</a:t>
            </a:r>
            <a:endParaRPr lang="en-US" dirty="0"/>
          </a:p>
        </p:txBody>
      </p:sp>
      <p:sp>
        <p:nvSpPr>
          <p:cNvPr id="16" name="Text Box 2"/>
          <p:cNvSpPr txBox="1">
            <a:spLocks noChangeArrowheads="1"/>
          </p:cNvSpPr>
          <p:nvPr/>
        </p:nvSpPr>
        <p:spPr bwMode="auto">
          <a:xfrm>
            <a:off x="5181600" y="3321038"/>
            <a:ext cx="3585541" cy="26526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20000"/>
              </a:lnSpc>
              <a:spcBef>
                <a:spcPts val="300"/>
              </a:spcBef>
              <a:spcAft>
                <a:spcPts val="900"/>
              </a:spcAft>
            </a:pPr>
            <a:r>
              <a:rPr lang="en-US" sz="1600" b="1" dirty="0" smtClean="0">
                <a:solidFill>
                  <a:schemeClr val="bg1"/>
                </a:solidFill>
                <a:effectLst/>
                <a:latin typeface="Arial Narrow" panose="020B0606020202030204" pitchFamily="34" charset="0"/>
                <a:ea typeface="Cambria" panose="02040503050406030204" pitchFamily="18" charset="0"/>
                <a:cs typeface="Times New Roman" panose="02020603050405020304" pitchFamily="18" charset="0"/>
              </a:rPr>
              <a:t>Number of Employees by Cluster Type</a:t>
            </a:r>
            <a:endParaRPr lang="en-US" sz="1600"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Content Placeholder 2"/>
          <p:cNvSpPr txBox="1">
            <a:spLocks/>
          </p:cNvSpPr>
          <p:nvPr/>
        </p:nvSpPr>
        <p:spPr>
          <a:xfrm>
            <a:off x="4680814" y="6130179"/>
            <a:ext cx="4640581" cy="30992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4"/>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Source: Minnesota DEED</a:t>
            </a:r>
            <a:endParaRPr lang="en-US" sz="1000" dirty="0"/>
          </a:p>
          <a:p>
            <a:pPr marL="0" indent="0">
              <a:buNone/>
            </a:pPr>
            <a:endParaRPr lang="en-US" sz="1100"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798" y="1396012"/>
            <a:ext cx="4220202" cy="5461987"/>
          </a:xfrm>
          <a:prstGeom prst="rect">
            <a:avLst/>
          </a:prstGeom>
        </p:spPr>
      </p:pic>
      <p:sp>
        <p:nvSpPr>
          <p:cNvPr id="10" name="Content Placeholder 2"/>
          <p:cNvSpPr txBox="1">
            <a:spLocks/>
          </p:cNvSpPr>
          <p:nvPr/>
        </p:nvSpPr>
        <p:spPr>
          <a:xfrm>
            <a:off x="4708144" y="1615552"/>
            <a:ext cx="4293242" cy="225306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6"/>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59 economic clusters (DEED)</a:t>
            </a:r>
          </a:p>
          <a:p>
            <a:r>
              <a:rPr lang="en-US" sz="2000" dirty="0" smtClean="0"/>
              <a:t>Industrial employers comprise 1,500 firms and 57,000 employees in the County</a:t>
            </a:r>
            <a:endParaRPr lang="en-US" sz="2000" dirty="0"/>
          </a:p>
        </p:txBody>
      </p:sp>
    </p:spTree>
    <p:extLst>
      <p:ext uri="{BB962C8B-B14F-4D97-AF65-F5344CB8AC3E}">
        <p14:creationId xmlns:p14="http://schemas.microsoft.com/office/powerpoint/2010/main" val="3990455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Freight Intensive Industries</a:t>
            </a:r>
            <a:endParaRPr lang="en-US" sz="3600" dirty="0"/>
          </a:p>
        </p:txBody>
      </p:sp>
      <p:sp>
        <p:nvSpPr>
          <p:cNvPr id="12" name="Content Placeholder 2"/>
          <p:cNvSpPr txBox="1">
            <a:spLocks/>
          </p:cNvSpPr>
          <p:nvPr/>
        </p:nvSpPr>
        <p:spPr>
          <a:xfrm>
            <a:off x="2353577" y="1396607"/>
            <a:ext cx="4434416" cy="35040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3"/>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t>No. Businesses in Hennepin County by Industry</a:t>
            </a:r>
          </a:p>
        </p:txBody>
      </p:sp>
      <p:sp>
        <p:nvSpPr>
          <p:cNvPr id="17" name="Content Placeholder 2"/>
          <p:cNvSpPr txBox="1">
            <a:spLocks/>
          </p:cNvSpPr>
          <p:nvPr/>
        </p:nvSpPr>
        <p:spPr>
          <a:xfrm>
            <a:off x="2353577" y="4010389"/>
            <a:ext cx="4434416" cy="35040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3"/>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t>No. Employees in Hennepin County by Industry</a:t>
            </a:r>
          </a:p>
        </p:txBody>
      </p:sp>
      <p:sp>
        <p:nvSpPr>
          <p:cNvPr id="19" name="Content Placeholder 2"/>
          <p:cNvSpPr txBox="1">
            <a:spLocks/>
          </p:cNvSpPr>
          <p:nvPr/>
        </p:nvSpPr>
        <p:spPr>
          <a:xfrm>
            <a:off x="1950749" y="6548074"/>
            <a:ext cx="4640581" cy="30992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3"/>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Source: Dun </a:t>
            </a:r>
            <a:r>
              <a:rPr lang="en-US" sz="1000" dirty="0"/>
              <a:t>and Bradstreet Hoover’s Business Data (2014)</a:t>
            </a:r>
          </a:p>
          <a:p>
            <a:pPr marL="0" indent="0">
              <a:buNone/>
            </a:pPr>
            <a:endParaRPr lang="en-US" sz="1100" dirty="0" smtClean="0"/>
          </a:p>
        </p:txBody>
      </p:sp>
      <p:graphicFrame>
        <p:nvGraphicFramePr>
          <p:cNvPr id="8" name="Chart 7"/>
          <p:cNvGraphicFramePr>
            <a:graphicFrameLocks/>
          </p:cNvGraphicFramePr>
          <p:nvPr>
            <p:extLst>
              <p:ext uri="{D42A27DB-BD31-4B8C-83A1-F6EECF244321}">
                <p14:modId xmlns:p14="http://schemas.microsoft.com/office/powerpoint/2010/main" val="428791552"/>
              </p:ext>
            </p:extLst>
          </p:nvPr>
        </p:nvGraphicFramePr>
        <p:xfrm>
          <a:off x="628650" y="1670179"/>
          <a:ext cx="7998515" cy="2305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4292698344"/>
              </p:ext>
            </p:extLst>
          </p:nvPr>
        </p:nvGraphicFramePr>
        <p:xfrm>
          <a:off x="628650" y="4319494"/>
          <a:ext cx="7886700" cy="22214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0553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Hennepin</a:t>
            </a:r>
            <a:r>
              <a:rPr lang="en-US" baseline="0" dirty="0" smtClean="0"/>
              <a:t> County Total</a:t>
            </a:r>
            <a:r>
              <a:rPr lang="en-US" dirty="0" smtClean="0"/>
              <a:t> </a:t>
            </a:r>
            <a:r>
              <a:rPr lang="en-US" baseline="0" dirty="0" smtClean="0"/>
              <a:t>Tonnage Projected to grow 33%</a:t>
            </a:r>
            <a:r>
              <a:rPr lang="en-US" dirty="0" smtClean="0"/>
              <a:t> by 2040</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1734" y="2496477"/>
            <a:ext cx="3770886" cy="3657600"/>
          </a:xfrm>
          <a:prstGeom prst="rect">
            <a:avLst/>
          </a:prstGeom>
          <a:noFill/>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12620" y="2496477"/>
            <a:ext cx="3787074" cy="3657600"/>
          </a:xfrm>
          <a:prstGeom prst="rect">
            <a:avLst/>
          </a:prstGeom>
          <a:noFill/>
        </p:spPr>
      </p:pic>
      <p:sp>
        <p:nvSpPr>
          <p:cNvPr id="7" name="Rectangle 6"/>
          <p:cNvSpPr/>
          <p:nvPr/>
        </p:nvSpPr>
        <p:spPr>
          <a:xfrm>
            <a:off x="1141734" y="1572774"/>
            <a:ext cx="6866628"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Mode </a:t>
            </a:r>
            <a:r>
              <a:rPr lang="en-US" b="1" dirty="0">
                <a:solidFill>
                  <a:schemeClr val="bg1"/>
                </a:solidFill>
                <a:latin typeface="+mj-lt"/>
                <a:ea typeface="Cambria" panose="02040503050406030204" pitchFamily="18" charset="0"/>
              </a:rPr>
              <a:t>Share by Tons (in millions of </a:t>
            </a:r>
            <a:r>
              <a:rPr lang="en-US" b="1" dirty="0" smtClean="0">
                <a:solidFill>
                  <a:schemeClr val="bg1"/>
                </a:solidFill>
                <a:latin typeface="+mj-lt"/>
                <a:ea typeface="Cambria" panose="02040503050406030204" pitchFamily="18" charset="0"/>
              </a:rPr>
              <a:t>tons)</a:t>
            </a:r>
            <a:endParaRPr lang="en-US" b="1" dirty="0">
              <a:solidFill>
                <a:schemeClr val="bg1"/>
              </a:solidFill>
              <a:latin typeface="+mj-lt"/>
            </a:endParaRPr>
          </a:p>
        </p:txBody>
      </p:sp>
      <p:sp>
        <p:nvSpPr>
          <p:cNvPr id="9" name="Rectangle 8"/>
          <p:cNvSpPr/>
          <p:nvPr/>
        </p:nvSpPr>
        <p:spPr>
          <a:xfrm>
            <a:off x="1141734" y="2127145"/>
            <a:ext cx="3770886"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2014</a:t>
            </a:r>
            <a:endParaRPr lang="en-US" b="1" dirty="0">
              <a:solidFill>
                <a:schemeClr val="bg1"/>
              </a:solidFill>
              <a:latin typeface="+mj-lt"/>
            </a:endParaRPr>
          </a:p>
        </p:txBody>
      </p:sp>
      <p:sp>
        <p:nvSpPr>
          <p:cNvPr id="10" name="Rectangle 9"/>
          <p:cNvSpPr/>
          <p:nvPr/>
        </p:nvSpPr>
        <p:spPr>
          <a:xfrm>
            <a:off x="4928808" y="2128711"/>
            <a:ext cx="3770886"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2040 (Projected)</a:t>
            </a:r>
            <a:endParaRPr lang="en-US" b="1" dirty="0">
              <a:solidFill>
                <a:schemeClr val="bg1"/>
              </a:solidFill>
              <a:latin typeface="+mj-lt"/>
            </a:endParaRPr>
          </a:p>
        </p:txBody>
      </p:sp>
      <p:sp>
        <p:nvSpPr>
          <p:cNvPr id="11" name="Rectangle 10"/>
          <p:cNvSpPr/>
          <p:nvPr/>
        </p:nvSpPr>
        <p:spPr>
          <a:xfrm>
            <a:off x="1125546" y="5770269"/>
            <a:ext cx="3770886" cy="369332"/>
          </a:xfrm>
          <a:prstGeom prst="rect">
            <a:avLst/>
          </a:prstGeom>
        </p:spPr>
        <p:txBody>
          <a:bodyPr wrap="square">
            <a:spAutoFit/>
          </a:bodyPr>
          <a:lstStyle/>
          <a:p>
            <a:pPr algn="ctr"/>
            <a:r>
              <a:rPr lang="en-US" b="1" dirty="0" smtClean="0">
                <a:latin typeface="+mj-lt"/>
              </a:rPr>
              <a:t>828 million  tons</a:t>
            </a:r>
            <a:endParaRPr lang="en-US" b="1" dirty="0">
              <a:latin typeface="+mj-lt"/>
            </a:endParaRPr>
          </a:p>
        </p:txBody>
      </p:sp>
      <p:sp>
        <p:nvSpPr>
          <p:cNvPr id="12" name="Rectangle 11"/>
          <p:cNvSpPr/>
          <p:nvPr/>
        </p:nvSpPr>
        <p:spPr>
          <a:xfrm>
            <a:off x="4920714" y="5787877"/>
            <a:ext cx="3770886" cy="369332"/>
          </a:xfrm>
          <a:prstGeom prst="rect">
            <a:avLst/>
          </a:prstGeom>
        </p:spPr>
        <p:txBody>
          <a:bodyPr wrap="square">
            <a:spAutoFit/>
          </a:bodyPr>
          <a:lstStyle/>
          <a:p>
            <a:pPr algn="ctr"/>
            <a:r>
              <a:rPr lang="en-US" b="1" dirty="0" smtClean="0">
                <a:latin typeface="+mj-lt"/>
              </a:rPr>
              <a:t>1.1  billion tons</a:t>
            </a:r>
            <a:endParaRPr lang="en-US" b="1" dirty="0">
              <a:latin typeface="+mj-lt"/>
            </a:endParaRPr>
          </a:p>
        </p:txBody>
      </p:sp>
    </p:spTree>
    <p:extLst>
      <p:ext uri="{BB962C8B-B14F-4D97-AF65-F5344CB8AC3E}">
        <p14:creationId xmlns:p14="http://schemas.microsoft.com/office/powerpoint/2010/main" val="79823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Hennepin County Freight Value Projected to Grow by 118%</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423" y="2542026"/>
            <a:ext cx="3664370" cy="3657600"/>
          </a:xfrm>
          <a:prstGeom prst="rect">
            <a:avLst/>
          </a:prstGeom>
          <a:no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9783" y="2542026"/>
            <a:ext cx="3794760" cy="3657600"/>
          </a:xfrm>
          <a:prstGeom prst="rect">
            <a:avLst/>
          </a:prstGeom>
          <a:noFill/>
        </p:spPr>
      </p:pic>
      <p:sp>
        <p:nvSpPr>
          <p:cNvPr id="6" name="Rectangle 5"/>
          <p:cNvSpPr/>
          <p:nvPr/>
        </p:nvSpPr>
        <p:spPr>
          <a:xfrm>
            <a:off x="1141734" y="1572774"/>
            <a:ext cx="6866628" cy="646331"/>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Mode </a:t>
            </a:r>
            <a:r>
              <a:rPr lang="en-US" b="1" dirty="0">
                <a:solidFill>
                  <a:schemeClr val="bg1"/>
                </a:solidFill>
                <a:latin typeface="+mj-lt"/>
                <a:ea typeface="Cambria" panose="02040503050406030204" pitchFamily="18" charset="0"/>
              </a:rPr>
              <a:t>Share by </a:t>
            </a:r>
            <a:r>
              <a:rPr lang="en-US" b="1" dirty="0" smtClean="0">
                <a:solidFill>
                  <a:schemeClr val="bg1"/>
                </a:solidFill>
                <a:latin typeface="+mj-lt"/>
                <a:ea typeface="Cambria" panose="02040503050406030204" pitchFamily="18" charset="0"/>
              </a:rPr>
              <a:t>Value </a:t>
            </a:r>
            <a:r>
              <a:rPr lang="en-US" b="1" dirty="0">
                <a:solidFill>
                  <a:schemeClr val="bg1"/>
                </a:solidFill>
                <a:latin typeface="+mj-lt"/>
                <a:ea typeface="Cambria" panose="02040503050406030204" pitchFamily="18" charset="0"/>
              </a:rPr>
              <a:t>(in millions of </a:t>
            </a:r>
            <a:r>
              <a:rPr lang="en-US" b="1" dirty="0" smtClean="0">
                <a:solidFill>
                  <a:schemeClr val="bg1"/>
                </a:solidFill>
                <a:latin typeface="+mj-lt"/>
                <a:ea typeface="Cambria" panose="02040503050406030204" pitchFamily="18" charset="0"/>
              </a:rPr>
              <a:t>dollars; excluding through traffic)</a:t>
            </a:r>
            <a:endParaRPr lang="en-US" b="1" dirty="0">
              <a:solidFill>
                <a:schemeClr val="bg1"/>
              </a:solidFill>
              <a:latin typeface="+mj-lt"/>
            </a:endParaRPr>
          </a:p>
        </p:txBody>
      </p:sp>
      <p:sp>
        <p:nvSpPr>
          <p:cNvPr id="10" name="Rectangle 9"/>
          <p:cNvSpPr/>
          <p:nvPr/>
        </p:nvSpPr>
        <p:spPr>
          <a:xfrm>
            <a:off x="1141734" y="2127145"/>
            <a:ext cx="3770886"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2014</a:t>
            </a:r>
            <a:endParaRPr lang="en-US" b="1" dirty="0">
              <a:solidFill>
                <a:schemeClr val="bg1"/>
              </a:solidFill>
              <a:latin typeface="+mj-lt"/>
            </a:endParaRPr>
          </a:p>
        </p:txBody>
      </p:sp>
      <p:sp>
        <p:nvSpPr>
          <p:cNvPr id="11" name="Rectangle 10"/>
          <p:cNvSpPr/>
          <p:nvPr/>
        </p:nvSpPr>
        <p:spPr>
          <a:xfrm>
            <a:off x="4928808" y="2128711"/>
            <a:ext cx="3770886"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2040 (Projected)</a:t>
            </a:r>
            <a:endParaRPr lang="en-US" b="1" dirty="0">
              <a:solidFill>
                <a:schemeClr val="bg1"/>
              </a:solidFill>
              <a:latin typeface="+mj-lt"/>
            </a:endParaRPr>
          </a:p>
        </p:txBody>
      </p:sp>
      <p:sp>
        <p:nvSpPr>
          <p:cNvPr id="12" name="Rectangle 11"/>
          <p:cNvSpPr/>
          <p:nvPr/>
        </p:nvSpPr>
        <p:spPr>
          <a:xfrm>
            <a:off x="1125546" y="5770269"/>
            <a:ext cx="3770886" cy="369332"/>
          </a:xfrm>
          <a:prstGeom prst="rect">
            <a:avLst/>
          </a:prstGeom>
        </p:spPr>
        <p:txBody>
          <a:bodyPr wrap="square">
            <a:spAutoFit/>
          </a:bodyPr>
          <a:lstStyle/>
          <a:p>
            <a:pPr algn="ctr"/>
            <a:r>
              <a:rPr lang="en-US" b="1" dirty="0" smtClean="0">
                <a:latin typeface="+mj-lt"/>
              </a:rPr>
              <a:t>$103 billion</a:t>
            </a:r>
            <a:endParaRPr lang="en-US" b="1" dirty="0">
              <a:latin typeface="+mj-lt"/>
            </a:endParaRPr>
          </a:p>
        </p:txBody>
      </p:sp>
      <p:sp>
        <p:nvSpPr>
          <p:cNvPr id="13" name="Rectangle 12"/>
          <p:cNvSpPr/>
          <p:nvPr/>
        </p:nvSpPr>
        <p:spPr>
          <a:xfrm>
            <a:off x="4920714" y="5787877"/>
            <a:ext cx="3770886" cy="369332"/>
          </a:xfrm>
          <a:prstGeom prst="rect">
            <a:avLst/>
          </a:prstGeom>
        </p:spPr>
        <p:txBody>
          <a:bodyPr wrap="square">
            <a:spAutoFit/>
          </a:bodyPr>
          <a:lstStyle/>
          <a:p>
            <a:pPr algn="ctr"/>
            <a:r>
              <a:rPr lang="en-US" b="1" dirty="0" smtClean="0">
                <a:latin typeface="+mj-lt"/>
              </a:rPr>
              <a:t>$225 billion</a:t>
            </a:r>
            <a:endParaRPr lang="en-US" b="1" dirty="0">
              <a:latin typeface="+mj-lt"/>
            </a:endParaRPr>
          </a:p>
        </p:txBody>
      </p:sp>
    </p:spTree>
    <p:extLst>
      <p:ext uri="{BB962C8B-B14F-4D97-AF65-F5344CB8AC3E}">
        <p14:creationId xmlns:p14="http://schemas.microsoft.com/office/powerpoint/2010/main" val="393581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Trading Partners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7540640"/>
              </p:ext>
            </p:extLst>
          </p:nvPr>
        </p:nvGraphicFramePr>
        <p:xfrm>
          <a:off x="700998" y="2241709"/>
          <a:ext cx="8059332" cy="3779520"/>
        </p:xfrm>
        <a:graphic>
          <a:graphicData uri="http://schemas.openxmlformats.org/drawingml/2006/table">
            <a:tbl>
              <a:tblPr firstRow="1" bandRow="1">
                <a:tableStyleId>{5C22544A-7EE6-4342-B048-85BDC9FD1C3A}</a:tableStyleId>
              </a:tblPr>
              <a:tblGrid>
                <a:gridCol w="563880"/>
                <a:gridCol w="1315634"/>
                <a:gridCol w="579120"/>
                <a:gridCol w="1325880"/>
                <a:gridCol w="617220"/>
                <a:gridCol w="1379220"/>
                <a:gridCol w="541020"/>
                <a:gridCol w="1097280"/>
                <a:gridCol w="640078"/>
              </a:tblGrid>
              <a:tr h="192264">
                <a:tc rowSpan="2">
                  <a:txBody>
                    <a:bodyPr/>
                    <a:lstStyle/>
                    <a:p>
                      <a:r>
                        <a:rPr lang="en-US" sz="1400" dirty="0" smtClean="0">
                          <a:latin typeface="Arial Narrow" panose="020B0606020202030204" pitchFamily="34" charset="0"/>
                        </a:rPr>
                        <a:t>Rank</a:t>
                      </a:r>
                      <a:endParaRPr lang="en-US" sz="1400" dirty="0">
                        <a:latin typeface="Arial Narrow" panose="020B0606020202030204" pitchFamily="34" charset="0"/>
                      </a:endParaRPr>
                    </a:p>
                  </a:txBody>
                  <a:tcPr/>
                </a:tc>
                <a:tc gridSpan="2">
                  <a:txBody>
                    <a:bodyPr/>
                    <a:lstStyle/>
                    <a:p>
                      <a:pPr algn="ctr"/>
                      <a:r>
                        <a:rPr lang="en-US" sz="1600" dirty="0" smtClean="0">
                          <a:latin typeface="Arial Narrow" panose="020B0606020202030204" pitchFamily="34" charset="0"/>
                        </a:rPr>
                        <a:t>Highway</a:t>
                      </a:r>
                      <a:endParaRPr lang="en-US" sz="1600" dirty="0">
                        <a:latin typeface="Arial Narrow" panose="020B0606020202030204" pitchFamily="34" charset="0"/>
                      </a:endParaRPr>
                    </a:p>
                  </a:txBody>
                  <a:tcPr/>
                </a:tc>
                <a:tc hMerge="1">
                  <a:txBody>
                    <a:bodyPr/>
                    <a:lstStyle/>
                    <a:p>
                      <a:endParaRPr lang="en-US" sz="1200" dirty="0"/>
                    </a:p>
                  </a:txBody>
                  <a:tcPr/>
                </a:tc>
                <a:tc gridSpan="2">
                  <a:txBody>
                    <a:bodyPr/>
                    <a:lstStyle/>
                    <a:p>
                      <a:pPr algn="ctr"/>
                      <a:r>
                        <a:rPr lang="en-US" sz="1600" dirty="0" smtClean="0">
                          <a:latin typeface="Arial Narrow" panose="020B0606020202030204" pitchFamily="34" charset="0"/>
                        </a:rPr>
                        <a:t>Rail</a:t>
                      </a:r>
                      <a:endParaRPr lang="en-US" sz="1600" dirty="0">
                        <a:latin typeface="Arial Narrow" panose="020B0606020202030204" pitchFamily="34" charset="0"/>
                      </a:endParaRPr>
                    </a:p>
                  </a:txBody>
                  <a:tcPr/>
                </a:tc>
                <a:tc hMerge="1">
                  <a:txBody>
                    <a:bodyPr/>
                    <a:lstStyle/>
                    <a:p>
                      <a:endParaRPr lang="en-US" dirty="0"/>
                    </a:p>
                  </a:txBody>
                  <a:tcPr/>
                </a:tc>
                <a:tc gridSpan="2">
                  <a:txBody>
                    <a:bodyPr/>
                    <a:lstStyle/>
                    <a:p>
                      <a:pPr algn="ctr"/>
                      <a:r>
                        <a:rPr lang="en-US" sz="1600" dirty="0" smtClean="0">
                          <a:latin typeface="Arial Narrow" panose="020B0606020202030204" pitchFamily="34" charset="0"/>
                        </a:rPr>
                        <a:t>Water</a:t>
                      </a:r>
                      <a:endParaRPr lang="en-US" sz="1600" dirty="0">
                        <a:latin typeface="Arial Narrow" panose="020B0606020202030204" pitchFamily="34" charset="0"/>
                      </a:endParaRPr>
                    </a:p>
                  </a:txBody>
                  <a:tcPr/>
                </a:tc>
                <a:tc hMerge="1">
                  <a:txBody>
                    <a:bodyPr/>
                    <a:lstStyle/>
                    <a:p>
                      <a:endParaRPr lang="en-US" sz="1200" dirty="0"/>
                    </a:p>
                  </a:txBody>
                  <a:tcPr/>
                </a:tc>
                <a:tc gridSpan="2">
                  <a:txBody>
                    <a:bodyPr/>
                    <a:lstStyle/>
                    <a:p>
                      <a:pPr algn="ctr"/>
                      <a:r>
                        <a:rPr lang="en-US" sz="1600" dirty="0" smtClean="0">
                          <a:latin typeface="Arial Narrow" panose="020B0606020202030204" pitchFamily="34" charset="0"/>
                        </a:rPr>
                        <a:t>Air</a:t>
                      </a:r>
                      <a:endParaRPr lang="en-US" sz="1600" dirty="0">
                        <a:latin typeface="Arial Narrow" panose="020B0606020202030204" pitchFamily="34" charset="0"/>
                      </a:endParaRPr>
                    </a:p>
                  </a:txBody>
                  <a:tcPr/>
                </a:tc>
                <a:tc hMerge="1">
                  <a:txBody>
                    <a:bodyPr/>
                    <a:lstStyle/>
                    <a:p>
                      <a:endParaRPr lang="en-US" sz="1200" dirty="0"/>
                    </a:p>
                  </a:txBody>
                  <a:tcPr/>
                </a:tc>
              </a:tr>
              <a:tr h="0">
                <a:tc vMerge="1">
                  <a:txBody>
                    <a:bodyPr/>
                    <a:lstStyle/>
                    <a:p>
                      <a:endParaRPr lang="en-US" sz="1200" dirty="0"/>
                    </a:p>
                  </a:txBody>
                  <a:tcPr/>
                </a:tc>
                <a:tc>
                  <a:txBody>
                    <a:bodyPr/>
                    <a:lstStyle/>
                    <a:p>
                      <a:pPr algn="ctr"/>
                      <a:r>
                        <a:rPr lang="en-US" sz="1400" b="1" kern="1200" dirty="0" smtClean="0">
                          <a:solidFill>
                            <a:schemeClr val="lt1"/>
                          </a:solidFill>
                          <a:latin typeface="Arial Narrow" panose="020B0606020202030204" pitchFamily="34" charset="0"/>
                          <a:ea typeface="+mn-ea"/>
                          <a:cs typeface="+mn-cs"/>
                        </a:rPr>
                        <a:t>Trade Partner</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Tons</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Trade Partner</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Tons</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Trade Partner</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Tons</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Trade Partner</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c>
                  <a:txBody>
                    <a:bodyPr/>
                    <a:lstStyle/>
                    <a:p>
                      <a:pPr algn="ctr"/>
                      <a:r>
                        <a:rPr lang="en-US" sz="1400" b="1" kern="1200" dirty="0" smtClean="0">
                          <a:solidFill>
                            <a:schemeClr val="lt1"/>
                          </a:solidFill>
                          <a:latin typeface="Arial Narrow" panose="020B0606020202030204" pitchFamily="34" charset="0"/>
                          <a:ea typeface="+mn-ea"/>
                          <a:cs typeface="+mn-cs"/>
                        </a:rPr>
                        <a:t>Tons</a:t>
                      </a:r>
                      <a:endParaRPr lang="en-US" sz="1400" b="1" kern="1200" dirty="0">
                        <a:solidFill>
                          <a:schemeClr val="lt1"/>
                        </a:solidFill>
                        <a:latin typeface="Arial Narrow" panose="020B0606020202030204" pitchFamily="34" charset="0"/>
                        <a:ea typeface="+mn-ea"/>
                        <a:cs typeface="+mn-cs"/>
                      </a:endParaRPr>
                    </a:p>
                  </a:txBody>
                  <a:tcPr>
                    <a:solidFill>
                      <a:schemeClr val="accent1"/>
                    </a:solidFill>
                  </a:tcPr>
                </a:tc>
              </a:tr>
              <a:tr h="347454">
                <a:tc>
                  <a:txBody>
                    <a:bodyPr/>
                    <a:lstStyle/>
                    <a:p>
                      <a:pPr marL="91440" marR="91440" indent="0" algn="l" defTabSz="914400" rtl="0" eaLnBrk="1" fontAlgn="auto" latinLnBrk="0" hangingPunct="1">
                        <a:lnSpc>
                          <a:spcPct val="100000"/>
                        </a:lnSpc>
                        <a:spcBef>
                          <a:spcPts val="300"/>
                        </a:spcBef>
                        <a:spcAft>
                          <a:spcPts val="300"/>
                        </a:spcAft>
                        <a:buClrTx/>
                        <a:buSzTx/>
                        <a:buFontTx/>
                        <a:buNone/>
                        <a:tabLst/>
                        <a:defRPr/>
                      </a:pPr>
                      <a:r>
                        <a:rPr lang="en-US" sz="14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1</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Rest of Minnesota</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40</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East North </a:t>
                      </a:r>
                      <a:r>
                        <a:rPr lang="en-US" sz="1600" kern="12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Central (Chicago)</a:t>
                      </a:r>
                      <a:endPar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2</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Louisiana (all FAF Zones)</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8</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Chicago IL-IN-WI (IL Part)</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0.03</a:t>
                      </a:r>
                    </a:p>
                  </a:txBody>
                  <a:tcPr marL="0" marR="0" marT="0" marB="0"/>
                </a:tc>
              </a:tr>
              <a:tr h="347454">
                <a:tc>
                  <a:txBody>
                    <a:bodyPr/>
                    <a:lstStyle/>
                    <a:p>
                      <a:pPr marL="91440" marR="91440">
                        <a:spcBef>
                          <a:spcPts val="300"/>
                        </a:spcBef>
                        <a:spcAft>
                          <a:spcPts val="300"/>
                        </a:spcAft>
                      </a:pPr>
                      <a:r>
                        <a:rPr lang="en-US" sz="14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2</a:t>
                      </a:r>
                      <a:endParaRPr lang="en-US" sz="14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Iowa</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5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West North Central</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1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Buffalo, New York  CFS Area</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4</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Miami, Florida</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0.01</a:t>
                      </a:r>
                    </a:p>
                  </a:txBody>
                  <a:tcPr marL="0" marR="0" marT="0" marB="0"/>
                </a:tc>
              </a:tr>
              <a:tr h="190634">
                <a:tc>
                  <a:txBody>
                    <a:bodyPr/>
                    <a:lstStyle/>
                    <a:p>
                      <a:pPr marL="91440" marR="91440">
                        <a:spcBef>
                          <a:spcPts val="300"/>
                        </a:spcBef>
                        <a:spcAft>
                          <a:spcPts val="300"/>
                        </a:spcAft>
                      </a:pPr>
                      <a:r>
                        <a:rPr lang="en-US" sz="14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3</a:t>
                      </a:r>
                      <a:endParaRPr lang="en-US" sz="14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Wisconsin</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5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Mountain</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0.5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Iowa</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0.5</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Cleveland, Ohio</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&lt; 0.01</a:t>
                      </a:r>
                    </a:p>
                  </a:txBody>
                  <a:tcPr marL="0" marR="0" marT="0" marB="0"/>
                </a:tc>
              </a:tr>
              <a:tr h="190634">
                <a:tc>
                  <a:txBody>
                    <a:bodyPr/>
                    <a:lstStyle/>
                    <a:p>
                      <a:pPr marL="91440" marR="91440">
                        <a:spcBef>
                          <a:spcPts val="300"/>
                        </a:spcBef>
                        <a:spcAft>
                          <a:spcPts val="300"/>
                        </a:spcAft>
                      </a:pPr>
                      <a:r>
                        <a:rPr lang="en-US" sz="14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4</a:t>
                      </a:r>
                      <a:endParaRPr lang="en-US" sz="14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East North </a:t>
                      </a:r>
                      <a:r>
                        <a:rPr lang="en-US" sz="1600" kern="120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Central (Chicago)</a:t>
                      </a:r>
                      <a:endPar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3 </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Pacific</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0.2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Los Angeles, CA</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0.5</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Detroit, Michigan</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&lt; 0.01</a:t>
                      </a:r>
                    </a:p>
                  </a:txBody>
                  <a:tcPr marL="0" marR="0" marT="0" marB="0"/>
                </a:tc>
              </a:tr>
              <a:tr h="347454">
                <a:tc>
                  <a:txBody>
                    <a:bodyPr/>
                    <a:lstStyle/>
                    <a:p>
                      <a:pPr marL="91440" marR="91440">
                        <a:spcBef>
                          <a:spcPts val="300"/>
                        </a:spcBef>
                        <a:spcAft>
                          <a:spcPts val="300"/>
                        </a:spcAft>
                      </a:pPr>
                      <a:r>
                        <a:rPr lang="en-US" sz="1400" b="0" dirty="0" smtClean="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5</a:t>
                      </a:r>
                      <a:endParaRPr lang="en-US" sz="1400" b="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endParaRP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South Atlantic</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1 </a:t>
                      </a:r>
                    </a:p>
                  </a:txBody>
                  <a:tcPr marL="0" marR="0" marT="0" marB="0"/>
                </a:tc>
                <a:tc>
                  <a:txBody>
                    <a:bodyPr/>
                    <a:lstStyle/>
                    <a:p>
                      <a:pPr marL="0" marR="91440" algn="ct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West South Central</a:t>
                      </a:r>
                    </a:p>
                  </a:txBody>
                  <a:tcPr marL="0" marR="0" marT="0" marB="0"/>
                </a:tc>
                <a:tc>
                  <a:txBody>
                    <a:bodyPr/>
                    <a:lstStyle/>
                    <a:p>
                      <a:pPr marL="0" marR="91440" algn="r">
                        <a:spcBef>
                          <a:spcPts val="300"/>
                        </a:spcBef>
                        <a:spcAft>
                          <a:spcPts val="300"/>
                        </a:spcAft>
                      </a:pPr>
                      <a:r>
                        <a:rPr lang="en-US" sz="1600" kern="120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0.2 </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Chicago, IL-IN-WI (IN Part)</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0.4</a:t>
                      </a:r>
                    </a:p>
                  </a:txBody>
                  <a:tcPr marL="0" marR="0" marT="0" marB="0"/>
                </a:tc>
                <a:tc>
                  <a:txBody>
                    <a:bodyPr/>
                    <a:lstStyle/>
                    <a:p>
                      <a:pPr marL="0" marR="91440" algn="ct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Los Angeles, California</a:t>
                      </a:r>
                    </a:p>
                  </a:txBody>
                  <a:tcPr marL="0" marR="0" marT="0" marB="0"/>
                </a:tc>
                <a:tc>
                  <a:txBody>
                    <a:bodyPr/>
                    <a:lstStyle/>
                    <a:p>
                      <a:pPr marL="0" marR="91440" algn="r">
                        <a:spcBef>
                          <a:spcPts val="300"/>
                        </a:spcBef>
                        <a:spcAft>
                          <a:spcPts val="300"/>
                        </a:spcAft>
                      </a:pPr>
                      <a:r>
                        <a:rPr lang="en-US" sz="1600" kern="1200" dirty="0">
                          <a:solidFill>
                            <a:schemeClr val="tx1"/>
                          </a:solidFill>
                          <a:effectLst/>
                          <a:latin typeface="Arial Narrow" panose="020B0606020202030204" pitchFamily="34" charset="0"/>
                          <a:ea typeface="Cambria" panose="02040503050406030204" pitchFamily="18" charset="0"/>
                          <a:cs typeface="Times New Roman" panose="02020603050405020304" pitchFamily="18" charset="0"/>
                        </a:rPr>
                        <a:t>&lt; 0.01</a:t>
                      </a:r>
                    </a:p>
                  </a:txBody>
                  <a:tcPr marL="0" marR="0" marT="0" marB="0"/>
                </a:tc>
              </a:tr>
            </a:tbl>
          </a:graphicData>
        </a:graphic>
      </p:graphicFrame>
      <p:sp>
        <p:nvSpPr>
          <p:cNvPr id="8" name="Content Placeholder 2"/>
          <p:cNvSpPr txBox="1">
            <a:spLocks/>
          </p:cNvSpPr>
          <p:nvPr/>
        </p:nvSpPr>
        <p:spPr>
          <a:xfrm>
            <a:off x="792480" y="1514475"/>
            <a:ext cx="7967850" cy="282527"/>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800"/>
              </a:spcBef>
              <a:buClr>
                <a:schemeClr val="bg1"/>
              </a:buClr>
              <a:buFontTx/>
              <a:buBlip>
                <a:blip r:embed="rId3"/>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smtClean="0"/>
              <a:t>Top Domestic Trading Partners by Total Tonnage and Mode, in Millions of Tons, 2014</a:t>
            </a:r>
            <a:endParaRPr lang="en-US" sz="1600" b="1" dirty="0"/>
          </a:p>
        </p:txBody>
      </p:sp>
    </p:spTree>
    <p:extLst>
      <p:ext uri="{BB962C8B-B14F-4D97-AF65-F5344CB8AC3E}">
        <p14:creationId xmlns:p14="http://schemas.microsoft.com/office/powerpoint/2010/main" val="325669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Primary Highway Commodities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36803493"/>
              </p:ext>
            </p:extLst>
          </p:nvPr>
        </p:nvGraphicFramePr>
        <p:xfrm>
          <a:off x="628650" y="1427747"/>
          <a:ext cx="7886700" cy="47492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13467" y="1497558"/>
            <a:ext cx="5943600" cy="369332"/>
          </a:xfrm>
          <a:prstGeom prst="rect">
            <a:avLst/>
          </a:prstGeom>
        </p:spPr>
        <p:txBody>
          <a:bodyPr wrap="square">
            <a:spAutoFit/>
          </a:bodyPr>
          <a:lstStyle/>
          <a:p>
            <a:pPr algn="ctr"/>
            <a:r>
              <a:rPr lang="en-US" b="1" dirty="0" smtClean="0">
                <a:solidFill>
                  <a:schemeClr val="bg1"/>
                </a:solidFill>
                <a:latin typeface="+mj-lt"/>
                <a:ea typeface="Cambria" panose="02040503050406030204" pitchFamily="18" charset="0"/>
              </a:rPr>
              <a:t>Major Highway Commodities, 2014 (million tons)</a:t>
            </a:r>
            <a:endParaRPr lang="en-US" b="1" dirty="0">
              <a:solidFill>
                <a:schemeClr val="bg1"/>
              </a:solidFill>
              <a:latin typeface="+mj-lt"/>
            </a:endParaRPr>
          </a:p>
        </p:txBody>
      </p:sp>
    </p:spTree>
    <p:extLst>
      <p:ext uri="{BB962C8B-B14F-4D97-AF65-F5344CB8AC3E}">
        <p14:creationId xmlns:p14="http://schemas.microsoft.com/office/powerpoint/2010/main" val="372957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5290991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Welcome and Introductions </a:t>
            </a:r>
          </a:p>
          <a:p>
            <a:pPr lvl="0"/>
            <a:r>
              <a:rPr lang="en-US" dirty="0" smtClean="0"/>
              <a:t>Freight Study Overview</a:t>
            </a:r>
          </a:p>
          <a:p>
            <a:pPr lvl="0"/>
            <a:r>
              <a:rPr lang="en-US" dirty="0" smtClean="0"/>
              <a:t>Key Study Findings</a:t>
            </a:r>
          </a:p>
          <a:p>
            <a:pPr lvl="0"/>
            <a:r>
              <a:rPr lang="en-US" dirty="0" smtClean="0"/>
              <a:t>Recommendations</a:t>
            </a:r>
            <a:endParaRPr lang="en-US" dirty="0"/>
          </a:p>
        </p:txBody>
      </p:sp>
    </p:spTree>
    <p:extLst>
      <p:ext uri="{BB962C8B-B14F-4D97-AF65-F5344CB8AC3E}">
        <p14:creationId xmlns:p14="http://schemas.microsoft.com/office/powerpoint/2010/main" val="827736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Key Freight Study </a:t>
            </a:r>
            <a:r>
              <a:rPr lang="en-US" dirty="0" smtClean="0"/>
              <a:t>Themes</a:t>
            </a:r>
            <a:endParaRPr lang="en-US" dirty="0"/>
          </a:p>
        </p:txBody>
      </p:sp>
      <p:sp>
        <p:nvSpPr>
          <p:cNvPr id="4" name="Content Placeholder 3"/>
          <p:cNvSpPr>
            <a:spLocks noGrp="1"/>
          </p:cNvSpPr>
          <p:nvPr>
            <p:ph idx="1"/>
          </p:nvPr>
        </p:nvSpPr>
        <p:spPr>
          <a:xfrm>
            <a:off x="628649" y="1606760"/>
            <a:ext cx="8290761" cy="4570203"/>
          </a:xfrm>
        </p:spPr>
        <p:txBody>
          <a:bodyPr>
            <a:noAutofit/>
          </a:bodyPr>
          <a:lstStyle/>
          <a:p>
            <a:pPr lvl="0"/>
            <a:r>
              <a:rPr lang="en-US" sz="2000" b="1" dirty="0" smtClean="0"/>
              <a:t>Ensure safety </a:t>
            </a:r>
            <a:r>
              <a:rPr lang="en-US" sz="2000" dirty="0" smtClean="0"/>
              <a:t>of both freight and passenger transportation within and through the County through targeted policies and investments;</a:t>
            </a:r>
            <a:endParaRPr lang="en-US" sz="2000" b="1" dirty="0" smtClean="0"/>
          </a:p>
          <a:p>
            <a:pPr lvl="0"/>
            <a:r>
              <a:rPr lang="en-US" sz="2000" b="1" dirty="0" smtClean="0"/>
              <a:t>Integrate </a:t>
            </a:r>
            <a:r>
              <a:rPr lang="en-US" sz="2000" b="1" dirty="0"/>
              <a:t>freight</a:t>
            </a:r>
            <a:r>
              <a:rPr lang="en-US" sz="2000" dirty="0"/>
              <a:t> into County planning and project development, creating a culture that promotes efficient, effective, and safe movement of goods;</a:t>
            </a:r>
          </a:p>
          <a:p>
            <a:pPr lvl="0"/>
            <a:r>
              <a:rPr lang="en-US" sz="2000" b="1" dirty="0"/>
              <a:t>Monitor performance </a:t>
            </a:r>
            <a:r>
              <a:rPr lang="en-US" sz="2000" dirty="0"/>
              <a:t>of the freight transportation system in a way that supports performance-based planning and effective investments;</a:t>
            </a:r>
          </a:p>
          <a:p>
            <a:pPr lvl="0"/>
            <a:r>
              <a:rPr lang="en-US" sz="2000" b="1" dirty="0"/>
              <a:t>Cultivate partnerships </a:t>
            </a:r>
            <a:r>
              <a:rPr lang="en-US" sz="2000" dirty="0"/>
              <a:t>with public-sector agencies on freight transportation related issues, creating a vehicle to advocate for </a:t>
            </a:r>
            <a:r>
              <a:rPr lang="en-US" sz="2000" dirty="0" smtClean="0"/>
              <a:t>the County’s </a:t>
            </a:r>
            <a:r>
              <a:rPr lang="en-US" sz="2000" dirty="0"/>
              <a:t>needs and contribute to projects benefiting Minnesotans in and out of the County; and </a:t>
            </a:r>
          </a:p>
          <a:p>
            <a:pPr lvl="0"/>
            <a:r>
              <a:rPr lang="en-US" sz="2000" b="1" dirty="0" smtClean="0"/>
              <a:t>Support economic vitality</a:t>
            </a:r>
            <a:r>
              <a:rPr lang="en-US" sz="2000" dirty="0" smtClean="0"/>
              <a:t> in Hennepin County through continued outreach, partnership, and support to businesses. </a:t>
            </a:r>
            <a:endParaRPr lang="en-US" sz="2000" b="1" dirty="0" smtClean="0"/>
          </a:p>
          <a:p>
            <a:endParaRPr lang="en-US" sz="2000" dirty="0"/>
          </a:p>
        </p:txBody>
      </p:sp>
    </p:spTree>
    <p:extLst>
      <p:ext uri="{BB962C8B-B14F-4D97-AF65-F5344CB8AC3E}">
        <p14:creationId xmlns:p14="http://schemas.microsoft.com/office/powerpoint/2010/main" val="416284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Overview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9833919"/>
              </p:ext>
            </p:extLst>
          </p:nvPr>
        </p:nvGraphicFramePr>
        <p:xfrm>
          <a:off x="401054" y="1459828"/>
          <a:ext cx="8422105" cy="4536315"/>
        </p:xfrm>
        <a:graphic>
          <a:graphicData uri="http://schemas.openxmlformats.org/drawingml/2006/table">
            <a:tbl>
              <a:tblPr firstRow="1" firstCol="1" bandRow="1">
                <a:tableStyleId>{5C22544A-7EE6-4342-B048-85BDC9FD1C3A}</a:tableStyleId>
              </a:tblPr>
              <a:tblGrid>
                <a:gridCol w="5245767"/>
                <a:gridCol w="577516"/>
                <a:gridCol w="689810"/>
                <a:gridCol w="657727"/>
                <a:gridCol w="609600"/>
                <a:gridCol w="641685"/>
              </a:tblGrid>
              <a:tr h="1106909">
                <a:tc>
                  <a:txBody>
                    <a:bodyPr/>
                    <a:lstStyle/>
                    <a:p>
                      <a:pPr marL="0" marR="0" algn="ctr">
                        <a:lnSpc>
                          <a:spcPct val="120000"/>
                        </a:lnSpc>
                        <a:spcBef>
                          <a:spcPts val="300"/>
                        </a:spcBef>
                        <a:spcAft>
                          <a:spcPts val="600"/>
                        </a:spcAft>
                      </a:pPr>
                      <a:r>
                        <a:rPr lang="en-US" sz="1400" dirty="0">
                          <a:effectLst/>
                        </a:rPr>
                        <a:t>Recommendation</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b"/>
                </a:tc>
                <a:tc>
                  <a:txBody>
                    <a:bodyPr/>
                    <a:lstStyle/>
                    <a:p>
                      <a:pPr marL="71755" marR="71755">
                        <a:lnSpc>
                          <a:spcPct val="120000"/>
                        </a:lnSpc>
                        <a:spcBef>
                          <a:spcPts val="300"/>
                        </a:spcBef>
                        <a:spcAft>
                          <a:spcPts val="600"/>
                        </a:spcAft>
                      </a:pPr>
                      <a:r>
                        <a:rPr lang="en-US" sz="1100" dirty="0">
                          <a:effectLst/>
                        </a:rPr>
                        <a:t>Ensure Safety</a:t>
                      </a:r>
                      <a:endParaRPr lang="en-US" sz="11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vert="vert270"/>
                </a:tc>
                <a:tc>
                  <a:txBody>
                    <a:bodyPr/>
                    <a:lstStyle/>
                    <a:p>
                      <a:pPr marL="71755" marR="71755">
                        <a:lnSpc>
                          <a:spcPct val="120000"/>
                        </a:lnSpc>
                        <a:spcBef>
                          <a:spcPts val="300"/>
                        </a:spcBef>
                        <a:spcAft>
                          <a:spcPts val="600"/>
                        </a:spcAft>
                      </a:pPr>
                      <a:r>
                        <a:rPr lang="en-US" sz="1100" dirty="0">
                          <a:effectLst/>
                        </a:rPr>
                        <a:t>Integrate Freight</a:t>
                      </a:r>
                      <a:endParaRPr lang="en-US" sz="11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vert="vert270"/>
                </a:tc>
                <a:tc>
                  <a:txBody>
                    <a:bodyPr/>
                    <a:lstStyle/>
                    <a:p>
                      <a:pPr marL="71755" marR="71755">
                        <a:lnSpc>
                          <a:spcPct val="120000"/>
                        </a:lnSpc>
                        <a:spcBef>
                          <a:spcPts val="300"/>
                        </a:spcBef>
                        <a:spcAft>
                          <a:spcPts val="600"/>
                        </a:spcAft>
                      </a:pPr>
                      <a:r>
                        <a:rPr lang="en-US" sz="1100" dirty="0">
                          <a:effectLst/>
                        </a:rPr>
                        <a:t>Monitor Performance</a:t>
                      </a:r>
                      <a:endParaRPr lang="en-US" sz="11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vert="vert270"/>
                </a:tc>
                <a:tc>
                  <a:txBody>
                    <a:bodyPr/>
                    <a:lstStyle/>
                    <a:p>
                      <a:pPr marL="71755" marR="71755">
                        <a:lnSpc>
                          <a:spcPct val="120000"/>
                        </a:lnSpc>
                        <a:spcBef>
                          <a:spcPts val="300"/>
                        </a:spcBef>
                        <a:spcAft>
                          <a:spcPts val="600"/>
                        </a:spcAft>
                      </a:pPr>
                      <a:r>
                        <a:rPr lang="en-US" sz="1100" dirty="0">
                          <a:effectLst/>
                        </a:rPr>
                        <a:t>Cultivate Partnerships</a:t>
                      </a:r>
                      <a:endParaRPr lang="en-US" sz="11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vert="vert270"/>
                </a:tc>
                <a:tc>
                  <a:txBody>
                    <a:bodyPr/>
                    <a:lstStyle/>
                    <a:p>
                      <a:pPr marL="71755" marR="71755">
                        <a:lnSpc>
                          <a:spcPct val="120000"/>
                        </a:lnSpc>
                        <a:spcBef>
                          <a:spcPts val="300"/>
                        </a:spcBef>
                        <a:spcAft>
                          <a:spcPts val="600"/>
                        </a:spcAft>
                      </a:pPr>
                      <a:r>
                        <a:rPr lang="en-US" sz="1100" dirty="0" smtClean="0">
                          <a:effectLst/>
                        </a:rPr>
                        <a:t>Economic Vitality</a:t>
                      </a:r>
                      <a:endParaRPr lang="en-US" sz="11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vert="vert270"/>
                </a:tc>
              </a:tr>
              <a:tr h="426371">
                <a:tc>
                  <a:txBody>
                    <a:bodyPr/>
                    <a:lstStyle/>
                    <a:p>
                      <a:pPr marL="0" marR="0">
                        <a:lnSpc>
                          <a:spcPct val="200000"/>
                        </a:lnSpc>
                        <a:spcBef>
                          <a:spcPts val="300"/>
                        </a:spcBef>
                        <a:spcAft>
                          <a:spcPts val="600"/>
                        </a:spcAft>
                      </a:pPr>
                      <a:r>
                        <a:rPr lang="en-US" sz="1600" dirty="0">
                          <a:effectLst/>
                        </a:rPr>
                        <a:t>Identify and Prioritize </a:t>
                      </a:r>
                      <a:r>
                        <a:rPr lang="en-US" sz="1600" dirty="0" smtClean="0">
                          <a:effectLst/>
                        </a:rPr>
                        <a:t>Freight Projects</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 </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445753">
                <a:tc>
                  <a:txBody>
                    <a:bodyPr/>
                    <a:lstStyle/>
                    <a:p>
                      <a:pPr marL="0" marR="0">
                        <a:lnSpc>
                          <a:spcPct val="200000"/>
                        </a:lnSpc>
                        <a:spcBef>
                          <a:spcPts val="300"/>
                        </a:spcBef>
                        <a:spcAft>
                          <a:spcPts val="600"/>
                        </a:spcAft>
                      </a:pPr>
                      <a:r>
                        <a:rPr lang="en-US" sz="1600" dirty="0">
                          <a:effectLst/>
                        </a:rPr>
                        <a:t>Freight Performance Measures</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dirty="0" smtClean="0">
                          <a:effectLst/>
                          <a:latin typeface="+mn-lt"/>
                          <a:ea typeface="+mn-ea"/>
                          <a:cs typeface="+mn-cs"/>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 </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362631">
                <a:tc>
                  <a:txBody>
                    <a:bodyPr/>
                    <a:lstStyle/>
                    <a:p>
                      <a:pPr marL="0" marR="0">
                        <a:lnSpc>
                          <a:spcPct val="200000"/>
                        </a:lnSpc>
                        <a:spcBef>
                          <a:spcPts val="300"/>
                        </a:spcBef>
                        <a:spcAft>
                          <a:spcPts val="600"/>
                        </a:spcAft>
                      </a:pPr>
                      <a:r>
                        <a:rPr lang="en-US" sz="1600" dirty="0">
                          <a:effectLst/>
                        </a:rPr>
                        <a:t>Freight Data</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 </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491627">
                <a:tc>
                  <a:txBody>
                    <a:bodyPr/>
                    <a:lstStyle/>
                    <a:p>
                      <a:pPr marL="0" marR="0">
                        <a:lnSpc>
                          <a:spcPct val="200000"/>
                        </a:lnSpc>
                        <a:spcBef>
                          <a:spcPts val="300"/>
                        </a:spcBef>
                        <a:spcAft>
                          <a:spcPts val="600"/>
                        </a:spcAft>
                      </a:pPr>
                      <a:r>
                        <a:rPr lang="en-US" sz="1600" dirty="0">
                          <a:effectLst/>
                        </a:rPr>
                        <a:t>Design for Safe Freight Movement</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362631">
                <a:tc>
                  <a:txBody>
                    <a:bodyPr/>
                    <a:lstStyle/>
                    <a:p>
                      <a:pPr marL="0" marR="0">
                        <a:lnSpc>
                          <a:spcPct val="200000"/>
                        </a:lnSpc>
                        <a:spcBef>
                          <a:spcPts val="300"/>
                        </a:spcBef>
                        <a:spcAft>
                          <a:spcPts val="600"/>
                        </a:spcAft>
                      </a:pPr>
                      <a:r>
                        <a:rPr lang="en-US" sz="1600" dirty="0">
                          <a:effectLst/>
                        </a:rPr>
                        <a:t>Support Freight in the Urban Core</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a:effectLst/>
                        </a:rPr>
                        <a:t> </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 </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362631">
                <a:tc>
                  <a:txBody>
                    <a:bodyPr/>
                    <a:lstStyle/>
                    <a:p>
                      <a:pPr marL="0" marR="0">
                        <a:lnSpc>
                          <a:spcPct val="200000"/>
                        </a:lnSpc>
                        <a:spcBef>
                          <a:spcPts val="300"/>
                        </a:spcBef>
                        <a:spcAft>
                          <a:spcPts val="600"/>
                        </a:spcAft>
                      </a:pPr>
                      <a:r>
                        <a:rPr lang="en-US" sz="1600" dirty="0">
                          <a:effectLst/>
                        </a:rPr>
                        <a:t>Upgrade Road/Rail Crossings</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 </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362631">
                <a:tc>
                  <a:txBody>
                    <a:bodyPr/>
                    <a:lstStyle/>
                    <a:p>
                      <a:pPr marL="0" marR="0">
                        <a:lnSpc>
                          <a:spcPct val="200000"/>
                        </a:lnSpc>
                        <a:spcBef>
                          <a:spcPts val="300"/>
                        </a:spcBef>
                        <a:spcAft>
                          <a:spcPts val="600"/>
                        </a:spcAft>
                      </a:pPr>
                      <a:r>
                        <a:rPr lang="en-US" sz="1600" dirty="0">
                          <a:effectLst/>
                        </a:rPr>
                        <a:t>Continue Engaging </a:t>
                      </a:r>
                      <a:r>
                        <a:rPr lang="en-US" sz="1600" baseline="0" dirty="0" smtClean="0">
                          <a:effectLst/>
                        </a:rPr>
                        <a:t>Freight Stakeholders</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a:effectLst/>
                        </a:rPr>
                        <a:t> </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r h="378371">
                <a:tc>
                  <a:txBody>
                    <a:bodyPr/>
                    <a:lstStyle/>
                    <a:p>
                      <a:pPr marL="0" marR="0">
                        <a:lnSpc>
                          <a:spcPct val="200000"/>
                        </a:lnSpc>
                        <a:spcBef>
                          <a:spcPts val="300"/>
                        </a:spcBef>
                        <a:spcAft>
                          <a:spcPts val="600"/>
                        </a:spcAft>
                      </a:pPr>
                      <a:r>
                        <a:rPr lang="en-US" sz="1600" dirty="0">
                          <a:effectLst/>
                        </a:rPr>
                        <a:t>Identify Areas for Future Study</a:t>
                      </a: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a:effectLst/>
                        </a:rPr>
                        <a:t>X</a:t>
                      </a:r>
                      <a:endParaRPr lang="en-US" sz="140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c>
                  <a:txBody>
                    <a:bodyPr/>
                    <a:lstStyle/>
                    <a:p>
                      <a:pPr marL="0" marR="0" algn="ctr">
                        <a:lnSpc>
                          <a:spcPct val="120000"/>
                        </a:lnSpc>
                        <a:spcBef>
                          <a:spcPts val="300"/>
                        </a:spcBef>
                        <a:spcAft>
                          <a:spcPts val="600"/>
                        </a:spcAft>
                      </a:pPr>
                      <a:r>
                        <a:rPr lang="en-US" sz="1400" dirty="0">
                          <a:effectLst/>
                        </a:rPr>
                        <a:t>X</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5399" marR="55399" marT="0" marB="0" anchor="ctr"/>
                </a:tc>
              </a:tr>
            </a:tbl>
          </a:graphicData>
        </a:graphic>
      </p:graphicFrame>
    </p:spTree>
    <p:extLst>
      <p:ext uri="{BB962C8B-B14F-4D97-AF65-F5344CB8AC3E}">
        <p14:creationId xmlns:p14="http://schemas.microsoft.com/office/powerpoint/2010/main" val="381603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and Prioritize Freight Projects</a:t>
            </a:r>
            <a:endParaRPr lang="en-US" dirty="0"/>
          </a:p>
        </p:txBody>
      </p:sp>
      <p:sp>
        <p:nvSpPr>
          <p:cNvPr id="3" name="Content Placeholder 2"/>
          <p:cNvSpPr>
            <a:spLocks noGrp="1"/>
          </p:cNvSpPr>
          <p:nvPr>
            <p:ph idx="1"/>
          </p:nvPr>
        </p:nvSpPr>
        <p:spPr>
          <a:xfrm>
            <a:off x="628650" y="1606760"/>
            <a:ext cx="4280234" cy="4570203"/>
          </a:xfrm>
        </p:spPr>
        <p:txBody>
          <a:bodyPr/>
          <a:lstStyle/>
          <a:p>
            <a:r>
              <a:rPr lang="en-US" dirty="0" smtClean="0"/>
              <a:t>19 upcoming and 4 completed “freight” projects in 2016 – 2020 CIP</a:t>
            </a:r>
          </a:p>
          <a:p>
            <a:pPr lvl="1"/>
            <a:r>
              <a:rPr lang="en-US" dirty="0" smtClean="0"/>
              <a:t>Within 1 mile of an industrial cluster</a:t>
            </a:r>
          </a:p>
          <a:p>
            <a:pPr lvl="1"/>
            <a:r>
              <a:rPr lang="en-US" dirty="0" smtClean="0"/>
              <a:t>Truck </a:t>
            </a:r>
            <a:r>
              <a:rPr lang="en-US" dirty="0" err="1" smtClean="0"/>
              <a:t>AADT</a:t>
            </a:r>
            <a:r>
              <a:rPr lang="en-US" dirty="0" smtClean="0"/>
              <a:t> &gt; 500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854" y="1606760"/>
            <a:ext cx="3860030" cy="4995333"/>
          </a:xfrm>
          <a:prstGeom prst="rect">
            <a:avLst/>
          </a:prstGeom>
        </p:spPr>
      </p:pic>
    </p:spTree>
    <p:extLst>
      <p:ext uri="{BB962C8B-B14F-4D97-AF65-F5344CB8AC3E}">
        <p14:creationId xmlns:p14="http://schemas.microsoft.com/office/powerpoint/2010/main" val="113355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Freight Performance Measures</a:t>
            </a:r>
            <a:endParaRPr lang="en-US" dirty="0"/>
          </a:p>
        </p:txBody>
      </p:sp>
      <p:sp>
        <p:nvSpPr>
          <p:cNvPr id="3" name="Content Placeholder 2"/>
          <p:cNvSpPr>
            <a:spLocks noGrp="1"/>
          </p:cNvSpPr>
          <p:nvPr>
            <p:ph sz="half" idx="1"/>
          </p:nvPr>
        </p:nvSpPr>
        <p:spPr/>
        <p:txBody>
          <a:bodyPr>
            <a:normAutofit/>
          </a:bodyPr>
          <a:lstStyle/>
          <a:p>
            <a:r>
              <a:rPr lang="en-US" sz="2400" dirty="0" smtClean="0"/>
              <a:t>Identify and track freight performance on the County system</a:t>
            </a:r>
          </a:p>
          <a:p>
            <a:pPr lvl="1"/>
            <a:r>
              <a:rPr lang="en-US" sz="2000" dirty="0" smtClean="0"/>
              <a:t>Mobility (truck volumes / congestion)</a:t>
            </a:r>
          </a:p>
          <a:p>
            <a:pPr lvl="1"/>
            <a:r>
              <a:rPr lang="en-US" sz="2000" dirty="0" smtClean="0"/>
              <a:t>System Performance (pavement condition / obstacles)</a:t>
            </a:r>
          </a:p>
          <a:p>
            <a:pPr lvl="1"/>
            <a:r>
              <a:rPr lang="en-US" sz="2000" dirty="0" smtClean="0"/>
              <a:t>Economic Indicators (volumes / value of goods shipped)</a:t>
            </a:r>
          </a:p>
          <a:p>
            <a:pPr lvl="1"/>
            <a:r>
              <a:rPr lang="en-US" sz="2000" dirty="0" smtClean="0"/>
              <a:t>Others…</a:t>
            </a:r>
            <a:endParaRPr lang="en-US" sz="2000" dirty="0"/>
          </a:p>
        </p:txBody>
      </p:sp>
      <p:sp>
        <p:nvSpPr>
          <p:cNvPr id="6" name="Content Placeholder 5"/>
          <p:cNvSpPr>
            <a:spLocks noGrp="1"/>
          </p:cNvSpPr>
          <p:nvPr>
            <p:ph sz="half" idx="2"/>
          </p:nvPr>
        </p:nvSpPr>
        <p:spPr/>
        <p:txBody>
          <a:bodyPr>
            <a:normAutofit/>
          </a:bodyPr>
          <a:lstStyle/>
          <a:p>
            <a:r>
              <a:rPr lang="en-US" dirty="0" smtClean="0"/>
              <a:t>Specific County measures should:</a:t>
            </a:r>
          </a:p>
          <a:p>
            <a:pPr lvl="1"/>
            <a:r>
              <a:rPr lang="en-US" dirty="0" smtClean="0"/>
              <a:t>Align with ongoing work by </a:t>
            </a:r>
            <a:r>
              <a:rPr lang="en-US" dirty="0" err="1" smtClean="0"/>
              <a:t>MnDOT</a:t>
            </a:r>
            <a:r>
              <a:rPr lang="en-US" dirty="0" smtClean="0"/>
              <a:t> and </a:t>
            </a:r>
            <a:r>
              <a:rPr lang="en-US" dirty="0" err="1" smtClean="0"/>
              <a:t>MetCouncil</a:t>
            </a:r>
            <a:endParaRPr lang="en-US" dirty="0" smtClean="0"/>
          </a:p>
          <a:p>
            <a:pPr lvl="1"/>
            <a:r>
              <a:rPr lang="en-US" dirty="0" smtClean="0"/>
              <a:t>Track performance on County-owned roadways</a:t>
            </a:r>
          </a:p>
          <a:p>
            <a:pPr lvl="1"/>
            <a:r>
              <a:rPr lang="en-US" dirty="0" smtClean="0"/>
              <a:t>Provide information to support local decision making</a:t>
            </a:r>
          </a:p>
          <a:p>
            <a:pPr lvl="1"/>
            <a:endParaRPr lang="en-US" dirty="0"/>
          </a:p>
        </p:txBody>
      </p:sp>
    </p:spTree>
    <p:extLst>
      <p:ext uri="{BB962C8B-B14F-4D97-AF65-F5344CB8AC3E}">
        <p14:creationId xmlns:p14="http://schemas.microsoft.com/office/powerpoint/2010/main" val="122683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Freight Performance Measures</a:t>
            </a:r>
            <a:endParaRPr lang="en-US" dirty="0"/>
          </a:p>
        </p:txBody>
      </p:sp>
      <p:sp>
        <p:nvSpPr>
          <p:cNvPr id="3" name="Content Placeholder 2"/>
          <p:cNvSpPr>
            <a:spLocks noGrp="1"/>
          </p:cNvSpPr>
          <p:nvPr>
            <p:ph sz="half" idx="1"/>
          </p:nvPr>
        </p:nvSpPr>
        <p:spPr/>
        <p:txBody>
          <a:bodyPr>
            <a:noAutofit/>
          </a:bodyPr>
          <a:lstStyle/>
          <a:p>
            <a:r>
              <a:rPr lang="en-US" sz="1800" dirty="0" smtClean="0"/>
              <a:t>Draft USDOT Freight Performance Measures</a:t>
            </a:r>
          </a:p>
          <a:p>
            <a:pPr lvl="1"/>
            <a:r>
              <a:rPr lang="en-US" sz="1600" dirty="0" smtClean="0"/>
              <a:t>Percent </a:t>
            </a:r>
            <a:r>
              <a:rPr lang="en-US" sz="1600" dirty="0"/>
              <a:t>of the Interstate System Mileage providing for </a:t>
            </a:r>
            <a:r>
              <a:rPr lang="en-US" sz="1600" dirty="0" err="1"/>
              <a:t>Reliablke</a:t>
            </a:r>
            <a:r>
              <a:rPr lang="en-US" sz="1600" dirty="0"/>
              <a:t> Truck Travel Times</a:t>
            </a:r>
          </a:p>
          <a:p>
            <a:pPr lvl="1"/>
            <a:r>
              <a:rPr lang="en-US" sz="1600" dirty="0"/>
              <a:t>Percent of the Interstate System Mileage Uncongested</a:t>
            </a:r>
          </a:p>
          <a:p>
            <a:endParaRPr lang="en-US" sz="1800" dirty="0" smtClean="0"/>
          </a:p>
          <a:p>
            <a:r>
              <a:rPr lang="en-US" sz="1800" dirty="0" err="1" smtClean="0"/>
              <a:t>MnDOT</a:t>
            </a:r>
            <a:r>
              <a:rPr lang="en-US" sz="1800" dirty="0" smtClean="0"/>
              <a:t> Freight Performance and Economic Indicators:</a:t>
            </a:r>
          </a:p>
          <a:p>
            <a:pPr lvl="1"/>
            <a:r>
              <a:rPr lang="en-US" sz="1600" dirty="0"/>
              <a:t>Annual Hours of Truck Delay (</a:t>
            </a:r>
            <a:r>
              <a:rPr lang="en-US" sz="1600" dirty="0" err="1"/>
              <a:t>AHTD</a:t>
            </a:r>
            <a:r>
              <a:rPr lang="en-US" sz="1600" dirty="0"/>
              <a:t>)</a:t>
            </a:r>
          </a:p>
          <a:p>
            <a:pPr lvl="1"/>
            <a:r>
              <a:rPr lang="en-US" sz="1600" dirty="0"/>
              <a:t>Truck Reliability Index (</a:t>
            </a:r>
            <a:r>
              <a:rPr lang="en-US" sz="1600" dirty="0" err="1"/>
              <a:t>RI80</a:t>
            </a:r>
            <a:r>
              <a:rPr lang="en-US" sz="1600" dirty="0"/>
              <a:t>)</a:t>
            </a:r>
          </a:p>
          <a:p>
            <a:pPr lvl="1"/>
            <a:r>
              <a:rPr lang="en-US" sz="1600" dirty="0" smtClean="0"/>
              <a:t>Heavy </a:t>
            </a:r>
            <a:r>
              <a:rPr lang="en-US" sz="1600" dirty="0"/>
              <a:t>Commercial Average Annual Daily Traffic (</a:t>
            </a:r>
            <a:r>
              <a:rPr lang="en-US" sz="1600" dirty="0" err="1"/>
              <a:t>HCAADT</a:t>
            </a:r>
            <a:r>
              <a:rPr lang="en-US" sz="1600" dirty="0"/>
              <a:t>), by corridor</a:t>
            </a:r>
          </a:p>
          <a:p>
            <a:pPr lvl="1"/>
            <a:r>
              <a:rPr lang="en-US" sz="1600" dirty="0" smtClean="0"/>
              <a:t>Truck / Rail / Port / Airport volumes and container lifts</a:t>
            </a:r>
            <a:endParaRPr lang="en-US" sz="1600" dirty="0"/>
          </a:p>
          <a:p>
            <a:endParaRPr lang="en-US" sz="1800" dirty="0"/>
          </a:p>
        </p:txBody>
      </p:sp>
      <p:sp>
        <p:nvSpPr>
          <p:cNvPr id="6" name="Content Placeholder 5"/>
          <p:cNvSpPr>
            <a:spLocks noGrp="1"/>
          </p:cNvSpPr>
          <p:nvPr>
            <p:ph sz="half" idx="2"/>
          </p:nvPr>
        </p:nvSpPr>
        <p:spPr/>
        <p:txBody>
          <a:bodyPr>
            <a:normAutofit/>
          </a:bodyPr>
          <a:lstStyle/>
          <a:p>
            <a:r>
              <a:rPr lang="en-US" sz="2000" dirty="0" err="1" smtClean="0"/>
              <a:t>MetCouncil</a:t>
            </a:r>
            <a:r>
              <a:rPr lang="en-US" sz="2000" dirty="0" smtClean="0"/>
              <a:t> </a:t>
            </a:r>
            <a:r>
              <a:rPr lang="en-US" sz="2000" dirty="0" err="1" smtClean="0"/>
              <a:t>Prioarity</a:t>
            </a:r>
            <a:r>
              <a:rPr lang="en-US" sz="2000" dirty="0" smtClean="0"/>
              <a:t> Performance Measures for </a:t>
            </a:r>
            <a:r>
              <a:rPr lang="en-US" sz="2000" dirty="0" err="1" smtClean="0"/>
              <a:t>TPP</a:t>
            </a:r>
            <a:r>
              <a:rPr lang="en-US" sz="2000" dirty="0" smtClean="0"/>
              <a:t>(April, 2016)</a:t>
            </a:r>
          </a:p>
          <a:p>
            <a:pPr lvl="1"/>
            <a:r>
              <a:rPr lang="en-US" sz="1800" dirty="0" smtClean="0"/>
              <a:t>Key truck corridors (10 ton corridors)</a:t>
            </a:r>
          </a:p>
          <a:p>
            <a:pPr lvl="1"/>
            <a:r>
              <a:rPr lang="en-US" sz="1800" dirty="0" smtClean="0"/>
              <a:t>Truck travel time index</a:t>
            </a:r>
          </a:p>
          <a:p>
            <a:pPr lvl="1"/>
            <a:r>
              <a:rPr lang="en-US" sz="1800" dirty="0" smtClean="0"/>
              <a:t>Access of rail-accessible industrial land</a:t>
            </a:r>
          </a:p>
          <a:p>
            <a:pPr lvl="1"/>
            <a:r>
              <a:rPr lang="en-US" sz="1800" dirty="0" smtClean="0"/>
              <a:t>Bridge and Pavement Condition</a:t>
            </a:r>
            <a:endParaRPr lang="en-US" sz="1800" dirty="0"/>
          </a:p>
        </p:txBody>
      </p:sp>
    </p:spTree>
    <p:extLst>
      <p:ext uri="{BB962C8B-B14F-4D97-AF65-F5344CB8AC3E}">
        <p14:creationId xmlns:p14="http://schemas.microsoft.com/office/powerpoint/2010/main" val="199551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Data</a:t>
            </a:r>
            <a:endParaRPr lang="en-US" dirty="0"/>
          </a:p>
        </p:txBody>
      </p:sp>
      <p:sp>
        <p:nvSpPr>
          <p:cNvPr id="3" name="Content Placeholder 2"/>
          <p:cNvSpPr>
            <a:spLocks noGrp="1"/>
          </p:cNvSpPr>
          <p:nvPr>
            <p:ph idx="1"/>
          </p:nvPr>
        </p:nvSpPr>
        <p:spPr/>
        <p:txBody>
          <a:bodyPr>
            <a:normAutofit/>
          </a:bodyPr>
          <a:lstStyle/>
          <a:p>
            <a:r>
              <a:rPr lang="en-US" sz="2400" dirty="0" smtClean="0"/>
              <a:t>Collect and maintain freight data on the County system</a:t>
            </a:r>
          </a:p>
          <a:p>
            <a:pPr lvl="1"/>
            <a:r>
              <a:rPr lang="en-US" sz="2000" dirty="0" smtClean="0"/>
              <a:t>Future traffic counters should distinguish heavy trucks</a:t>
            </a:r>
          </a:p>
          <a:p>
            <a:pPr lvl="1"/>
            <a:r>
              <a:rPr lang="en-US" sz="2000" dirty="0" smtClean="0"/>
              <a:t>Prioritize data collection on bridge and infrastructure condition</a:t>
            </a:r>
          </a:p>
          <a:p>
            <a:r>
              <a:rPr lang="en-US" sz="2400" dirty="0" smtClean="0"/>
              <a:t>Coordinate with </a:t>
            </a:r>
            <a:r>
              <a:rPr lang="en-US" sz="2400" dirty="0" err="1" smtClean="0"/>
              <a:t>MnDOT</a:t>
            </a:r>
            <a:r>
              <a:rPr lang="en-US" sz="2400" dirty="0" smtClean="0"/>
              <a:t> and </a:t>
            </a:r>
            <a:r>
              <a:rPr lang="en-US" sz="2400" dirty="0" err="1" smtClean="0"/>
              <a:t>MetCouncil</a:t>
            </a:r>
            <a:r>
              <a:rPr lang="en-US" sz="2400" dirty="0" smtClean="0"/>
              <a:t> efforts</a:t>
            </a:r>
          </a:p>
          <a:p>
            <a:pPr lvl="2"/>
            <a:r>
              <a:rPr lang="en-US" sz="1800" dirty="0" smtClean="0"/>
              <a:t>Track freight performance in and around Hennepin County</a:t>
            </a:r>
            <a:endParaRPr lang="en-US" sz="1800" dirty="0"/>
          </a:p>
          <a:p>
            <a:pPr lvl="2"/>
            <a:r>
              <a:rPr lang="en-US" sz="1800" dirty="0" smtClean="0"/>
              <a:t>Supplement with County level data, as able</a:t>
            </a:r>
          </a:p>
          <a:p>
            <a:r>
              <a:rPr lang="en-US" sz="2400" dirty="0" smtClean="0"/>
              <a:t>Re-study the freight system on a periodic basis</a:t>
            </a:r>
            <a:endParaRPr lang="en-US" sz="2400" dirty="0"/>
          </a:p>
        </p:txBody>
      </p:sp>
    </p:spTree>
    <p:extLst>
      <p:ext uri="{BB962C8B-B14F-4D97-AF65-F5344CB8AC3E}">
        <p14:creationId xmlns:p14="http://schemas.microsoft.com/office/powerpoint/2010/main" val="267521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for Safe Freight Movement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072256"/>
              </p:ext>
            </p:extLst>
          </p:nvPr>
        </p:nvGraphicFramePr>
        <p:xfrm>
          <a:off x="628650" y="1606551"/>
          <a:ext cx="7886700" cy="32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4093" y="4491029"/>
            <a:ext cx="252548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“Good neighbor” policies</a:t>
            </a:r>
          </a:p>
          <a:p>
            <a:pPr marL="285750" indent="-285750">
              <a:buFont typeface="Arial" panose="020B0604020202020204" pitchFamily="34" charset="0"/>
              <a:buChar char="•"/>
            </a:pPr>
            <a:r>
              <a:rPr lang="en-US" sz="2000" dirty="0" smtClean="0">
                <a:solidFill>
                  <a:schemeClr val="bg1"/>
                </a:solidFill>
              </a:rPr>
              <a:t>Plan for increasing truck traffic in growing areas</a:t>
            </a:r>
            <a:endParaRPr lang="en-US" sz="2000" dirty="0">
              <a:solidFill>
                <a:schemeClr val="bg1"/>
              </a:solidFill>
            </a:endParaRPr>
          </a:p>
        </p:txBody>
      </p:sp>
      <p:sp>
        <p:nvSpPr>
          <p:cNvPr id="6" name="TextBox 5"/>
          <p:cNvSpPr txBox="1"/>
          <p:nvPr/>
        </p:nvSpPr>
        <p:spPr>
          <a:xfrm>
            <a:off x="3258979" y="4538395"/>
            <a:ext cx="2513485"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Intersections that allow safe truck movements</a:t>
            </a:r>
          </a:p>
          <a:p>
            <a:pPr marL="285750" indent="-285750">
              <a:buFont typeface="Arial" panose="020B0604020202020204" pitchFamily="34" charset="0"/>
              <a:buChar char="•"/>
            </a:pPr>
            <a:r>
              <a:rPr lang="en-US" sz="2000" dirty="0" smtClean="0">
                <a:solidFill>
                  <a:schemeClr val="bg1"/>
                </a:solidFill>
              </a:rPr>
              <a:t>Rumble strips, </a:t>
            </a:r>
            <a:r>
              <a:rPr lang="en-US" sz="2000" dirty="0">
                <a:solidFill>
                  <a:schemeClr val="bg1"/>
                </a:solidFill>
              </a:rPr>
              <a:t>center </a:t>
            </a:r>
            <a:r>
              <a:rPr lang="en-US" sz="2000" dirty="0" smtClean="0">
                <a:solidFill>
                  <a:schemeClr val="bg1"/>
                </a:solidFill>
              </a:rPr>
              <a:t>guardrails</a:t>
            </a:r>
            <a:r>
              <a:rPr lang="en-US" sz="2000" dirty="0">
                <a:solidFill>
                  <a:schemeClr val="bg1"/>
                </a:solidFill>
              </a:rPr>
              <a:t>, wider </a:t>
            </a:r>
            <a:r>
              <a:rPr lang="en-US" sz="2000" dirty="0" smtClean="0">
                <a:solidFill>
                  <a:schemeClr val="bg1"/>
                </a:solidFill>
              </a:rPr>
              <a:t>shoulders/ </a:t>
            </a:r>
            <a:r>
              <a:rPr lang="en-US" sz="2000" dirty="0">
                <a:solidFill>
                  <a:schemeClr val="bg1"/>
                </a:solidFill>
              </a:rPr>
              <a:t>turn </a:t>
            </a:r>
            <a:r>
              <a:rPr lang="en-US" sz="2000" dirty="0" smtClean="0">
                <a:solidFill>
                  <a:schemeClr val="bg1"/>
                </a:solidFill>
              </a:rPr>
              <a:t>lanes</a:t>
            </a:r>
          </a:p>
        </p:txBody>
      </p:sp>
      <p:sp>
        <p:nvSpPr>
          <p:cNvPr id="7" name="TextBox 6"/>
          <p:cNvSpPr txBox="1"/>
          <p:nvPr/>
        </p:nvSpPr>
        <p:spPr>
          <a:xfrm>
            <a:off x="6001865" y="4569718"/>
            <a:ext cx="251348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Designated loading zones and parking</a:t>
            </a:r>
          </a:p>
          <a:p>
            <a:pPr marL="285750" indent="-285750">
              <a:buFont typeface="Arial" panose="020B0604020202020204" pitchFamily="34" charset="0"/>
              <a:buChar char="•"/>
            </a:pPr>
            <a:r>
              <a:rPr lang="en-US" sz="2000" dirty="0" smtClean="0">
                <a:solidFill>
                  <a:schemeClr val="bg1"/>
                </a:solidFill>
              </a:rPr>
              <a:t>Signage and signal timing</a:t>
            </a:r>
            <a:endParaRPr lang="en-US" sz="2000" dirty="0">
              <a:solidFill>
                <a:schemeClr val="bg1"/>
              </a:solidFill>
            </a:endParaRPr>
          </a:p>
        </p:txBody>
      </p:sp>
    </p:spTree>
    <p:extLst>
      <p:ext uri="{BB962C8B-B14F-4D97-AF65-F5344CB8AC3E}">
        <p14:creationId xmlns:p14="http://schemas.microsoft.com/office/powerpoint/2010/main" val="291969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Advocate for Freight Projects</a:t>
            </a:r>
            <a:endParaRPr lang="en-US" dirty="0"/>
          </a:p>
        </p:txBody>
      </p:sp>
      <p:sp>
        <p:nvSpPr>
          <p:cNvPr id="3" name="Content Placeholder 2"/>
          <p:cNvSpPr>
            <a:spLocks noGrp="1"/>
          </p:cNvSpPr>
          <p:nvPr>
            <p:ph idx="1"/>
          </p:nvPr>
        </p:nvSpPr>
        <p:spPr>
          <a:xfrm>
            <a:off x="628650" y="1606760"/>
            <a:ext cx="4093252" cy="4570203"/>
          </a:xfrm>
        </p:spPr>
        <p:txBody>
          <a:bodyPr/>
          <a:lstStyle/>
          <a:p>
            <a:r>
              <a:rPr lang="en-US" dirty="0" smtClean="0"/>
              <a:t>Articulate and support County priorities in </a:t>
            </a:r>
            <a:r>
              <a:rPr lang="en-US" dirty="0" err="1" smtClean="0"/>
              <a:t>MnDOT</a:t>
            </a:r>
            <a:r>
              <a:rPr lang="en-US" dirty="0" smtClean="0"/>
              <a:t>, </a:t>
            </a:r>
            <a:r>
              <a:rPr lang="en-US" dirty="0" err="1" smtClean="0"/>
              <a:t>MetCouncil</a:t>
            </a:r>
            <a:r>
              <a:rPr lang="en-US" dirty="0" smtClean="0"/>
              <a:t> planning and programs</a:t>
            </a:r>
          </a:p>
          <a:p>
            <a:r>
              <a:rPr lang="en-US" dirty="0" smtClean="0"/>
              <a:t>NHS Intermodal Connectors  </a:t>
            </a:r>
          </a:p>
          <a:p>
            <a:pPr lvl="1"/>
            <a:r>
              <a:rPr lang="en-US" dirty="0" smtClean="0"/>
              <a:t>Shoreham Yard – </a:t>
            </a:r>
          </a:p>
          <a:p>
            <a:pPr lvl="2"/>
            <a:r>
              <a:rPr lang="en-US" dirty="0" smtClean="0"/>
              <a:t>N </a:t>
            </a:r>
            <a:r>
              <a:rPr lang="en-US" dirty="0"/>
              <a:t>2</a:t>
            </a:r>
            <a:r>
              <a:rPr lang="en-US" baseline="30000" dirty="0"/>
              <a:t>nd</a:t>
            </a:r>
            <a:r>
              <a:rPr lang="en-US" dirty="0"/>
              <a:t> Street-N Lowry-University Ave </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458" y="1544760"/>
            <a:ext cx="3642725" cy="4714116"/>
          </a:xfrm>
          <a:prstGeom prst="rect">
            <a:avLst/>
          </a:prstGeom>
        </p:spPr>
      </p:pic>
    </p:spTree>
    <p:extLst>
      <p:ext uri="{BB962C8B-B14F-4D97-AF65-F5344CB8AC3E}">
        <p14:creationId xmlns:p14="http://schemas.microsoft.com/office/powerpoint/2010/main" val="74802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Growth Strategy</a:t>
            </a:r>
            <a:endParaRPr lang="en-US" dirty="0"/>
          </a:p>
        </p:txBody>
      </p:sp>
      <p:sp>
        <p:nvSpPr>
          <p:cNvPr id="3" name="Content Placeholder 2"/>
          <p:cNvSpPr>
            <a:spLocks noGrp="1"/>
          </p:cNvSpPr>
          <p:nvPr>
            <p:ph idx="1"/>
          </p:nvPr>
        </p:nvSpPr>
        <p:spPr/>
        <p:txBody>
          <a:bodyPr>
            <a:normAutofit/>
          </a:bodyPr>
          <a:lstStyle/>
          <a:p>
            <a:r>
              <a:rPr lang="en-US" dirty="0" smtClean="0"/>
              <a:t>Freight intensive uses are moving out of the urban core into peripheral regions</a:t>
            </a:r>
          </a:p>
          <a:p>
            <a:pPr lvl="2"/>
            <a:r>
              <a:rPr lang="en-US" dirty="0" smtClean="0"/>
              <a:t>Can cause difficult policy decisions when development forces unplanned infrastructure improvements</a:t>
            </a:r>
          </a:p>
          <a:p>
            <a:pPr lvl="2"/>
            <a:r>
              <a:rPr lang="en-US" dirty="0" smtClean="0"/>
              <a:t>Increases congestion, truck and passenger VMT</a:t>
            </a:r>
          </a:p>
          <a:p>
            <a:pPr lvl="2"/>
            <a:r>
              <a:rPr lang="en-US" dirty="0" smtClean="0"/>
              <a:t>Disconnect between workers and jobs</a:t>
            </a:r>
          </a:p>
          <a:p>
            <a:r>
              <a:rPr lang="en-US" dirty="0" smtClean="0"/>
              <a:t>Top 10 freight bottlenecks are in Hennepin County (</a:t>
            </a:r>
            <a:r>
              <a:rPr lang="en-US" dirty="0" err="1" smtClean="0"/>
              <a:t>MnDOT</a:t>
            </a:r>
            <a:r>
              <a:rPr lang="en-US" dirty="0" smtClean="0"/>
              <a:t>)</a:t>
            </a:r>
          </a:p>
          <a:p>
            <a:r>
              <a:rPr lang="en-US" dirty="0" smtClean="0"/>
              <a:t>Hennepin County should work with its partner agencies to develop a comprehensive strategy to address these issues</a:t>
            </a:r>
            <a:endParaRPr lang="en-US" dirty="0"/>
          </a:p>
        </p:txBody>
      </p:sp>
    </p:spTree>
    <p:extLst>
      <p:ext uri="{BB962C8B-B14F-4D97-AF65-F5344CB8AC3E}">
        <p14:creationId xmlns:p14="http://schemas.microsoft.com/office/powerpoint/2010/main" val="320394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Road/Rail Crossings</a:t>
            </a:r>
            <a:endParaRPr lang="en-US" dirty="0"/>
          </a:p>
        </p:txBody>
      </p:sp>
      <p:sp>
        <p:nvSpPr>
          <p:cNvPr id="3" name="Content Placeholder 2"/>
          <p:cNvSpPr>
            <a:spLocks noGrp="1"/>
          </p:cNvSpPr>
          <p:nvPr>
            <p:ph idx="1"/>
          </p:nvPr>
        </p:nvSpPr>
        <p:spPr>
          <a:xfrm>
            <a:off x="352925" y="1604854"/>
            <a:ext cx="8162425" cy="973658"/>
          </a:xfrm>
        </p:spPr>
        <p:txBody>
          <a:bodyPr>
            <a:normAutofit fontScale="92500" lnSpcReduction="20000"/>
          </a:bodyPr>
          <a:lstStyle/>
          <a:p>
            <a:r>
              <a:rPr lang="en-US" dirty="0" smtClean="0"/>
              <a:t>Inventory road/rail crossings on County roadways with high freight volumes for truck mobility/safety issues, e.g. lane geometry and clearances</a:t>
            </a:r>
            <a:endParaRPr lang="en-US" dirty="0"/>
          </a:p>
        </p:txBody>
      </p:sp>
      <p:pic>
        <p:nvPicPr>
          <p:cNvPr id="7" name="Picture 6"/>
          <p:cNvPicPr>
            <a:picLocks noChangeAspect="1"/>
          </p:cNvPicPr>
          <p:nvPr/>
        </p:nvPicPr>
        <p:blipFill>
          <a:blip r:embed="rId3"/>
          <a:stretch>
            <a:fillRect/>
          </a:stretch>
        </p:blipFill>
        <p:spPr>
          <a:xfrm>
            <a:off x="3957403" y="2917508"/>
            <a:ext cx="4962007" cy="3777709"/>
          </a:xfrm>
          <a:prstGeom prst="rect">
            <a:avLst/>
          </a:prstGeom>
        </p:spPr>
      </p:pic>
      <p:sp>
        <p:nvSpPr>
          <p:cNvPr id="8" name="Content Placeholder 2"/>
          <p:cNvSpPr txBox="1">
            <a:spLocks/>
          </p:cNvSpPr>
          <p:nvPr/>
        </p:nvSpPr>
        <p:spPr>
          <a:xfrm>
            <a:off x="402166" y="3387777"/>
            <a:ext cx="3270423" cy="312531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800"/>
              </a:spcBef>
              <a:buClr>
                <a:schemeClr val="bg1"/>
              </a:buClr>
              <a:buFontTx/>
              <a:buBlip>
                <a:blip r:embed="rId4"/>
              </a:buBlip>
              <a:defRPr sz="2800" kern="1200">
                <a:solidFill>
                  <a:schemeClr val="bg1"/>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bg1"/>
              </a:buClr>
              <a:buSzPct val="99000"/>
              <a:buFont typeface="Arial" panose="020B0604020202020204" pitchFamily="34" charset="0"/>
              <a:buChar char="»"/>
              <a:tabLst/>
              <a:defRPr sz="2400" kern="1200">
                <a:solidFill>
                  <a:schemeClr val="bg1"/>
                </a:solidFill>
                <a:latin typeface="+mn-lt"/>
                <a:ea typeface="+mn-ea"/>
                <a:cs typeface="+mn-cs"/>
              </a:defRPr>
            </a:lvl2pPr>
            <a:lvl3pPr marL="1201738" indent="-287338" algn="l" defTabSz="914400" rtl="0" eaLnBrk="1" latinLnBrk="0" hangingPunct="1">
              <a:lnSpc>
                <a:spcPct val="90000"/>
              </a:lnSpc>
              <a:spcBef>
                <a:spcPts val="500"/>
              </a:spcBef>
              <a:buClr>
                <a:schemeClr val="bg1"/>
              </a:buClr>
              <a:buFont typeface="Wingdings" panose="05000000000000000000" pitchFamily="2" charset="2"/>
              <a:buChar char="§"/>
              <a:defRPr sz="2000" kern="1200">
                <a:solidFill>
                  <a:schemeClr val="bg1"/>
                </a:solidFill>
                <a:latin typeface="+mn-lt"/>
                <a:ea typeface="+mn-ea"/>
                <a:cs typeface="+mn-cs"/>
              </a:defRPr>
            </a:lvl3pPr>
            <a:lvl4pPr marL="1490663" indent="-288925"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4pPr>
            <a:lvl5pPr marL="1770063" indent="-2794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Partner with </a:t>
            </a:r>
            <a:r>
              <a:rPr lang="en-US" dirty="0" err="1" smtClean="0"/>
              <a:t>MnDOT</a:t>
            </a:r>
            <a:r>
              <a:rPr lang="en-US" dirty="0" smtClean="0"/>
              <a:t> and </a:t>
            </a:r>
            <a:r>
              <a:rPr lang="en-US" dirty="0" err="1" smtClean="0"/>
              <a:t>MetCouncil</a:t>
            </a:r>
            <a:r>
              <a:rPr lang="en-US" dirty="0" smtClean="0"/>
              <a:t> to advance priority road/rail crossing improvements</a:t>
            </a:r>
            <a:endParaRPr lang="en-US" dirty="0"/>
          </a:p>
        </p:txBody>
      </p:sp>
    </p:spTree>
    <p:extLst>
      <p:ext uri="{BB962C8B-B14F-4D97-AF65-F5344CB8AC3E}">
        <p14:creationId xmlns:p14="http://schemas.microsoft.com/office/powerpoint/2010/main" val="167801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Freight Study Overview</a:t>
            </a:r>
            <a:endParaRPr lang="en-US" dirty="0"/>
          </a:p>
        </p:txBody>
      </p:sp>
    </p:spTree>
    <p:extLst>
      <p:ext uri="{BB962C8B-B14F-4D97-AF65-F5344CB8AC3E}">
        <p14:creationId xmlns:p14="http://schemas.microsoft.com/office/powerpoint/2010/main" val="30964087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Continue Engaging Freight Stakeholders in Hennepin County</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Businesses in Hennepin County…</a:t>
            </a:r>
          </a:p>
          <a:p>
            <a:pPr lvl="1"/>
            <a:r>
              <a:rPr lang="en-US" dirty="0" smtClean="0"/>
              <a:t>Think it is a good place to do business</a:t>
            </a:r>
          </a:p>
          <a:p>
            <a:pPr lvl="1"/>
            <a:r>
              <a:rPr lang="en-US" dirty="0" smtClean="0"/>
              <a:t>Want better connections to international gateways</a:t>
            </a:r>
          </a:p>
          <a:p>
            <a:pPr lvl="1"/>
            <a:r>
              <a:rPr lang="en-US" dirty="0" smtClean="0"/>
              <a:t>Want alleviation of congestion/freight bottlenecks</a:t>
            </a:r>
          </a:p>
          <a:p>
            <a:pPr lvl="1"/>
            <a:r>
              <a:rPr lang="en-US" dirty="0" smtClean="0"/>
              <a:t>Want a focus on freight as overall growth continues</a:t>
            </a:r>
          </a:p>
          <a:p>
            <a:r>
              <a:rPr lang="en-US" dirty="0" err="1" smtClean="0"/>
              <a:t>GreaterMSP</a:t>
            </a:r>
            <a:r>
              <a:rPr lang="en-US" dirty="0" smtClean="0"/>
              <a:t>, freight-oriented businesses, and business organizations should be periodically engaged by the County</a:t>
            </a:r>
          </a:p>
          <a:p>
            <a:r>
              <a:rPr lang="en-US" dirty="0" smtClean="0"/>
              <a:t>Track long term trends, priorities, and performance</a:t>
            </a:r>
          </a:p>
          <a:p>
            <a:endParaRPr lang="en-US" dirty="0" smtClean="0"/>
          </a:p>
        </p:txBody>
      </p:sp>
    </p:spTree>
    <p:extLst>
      <p:ext uri="{BB962C8B-B14F-4D97-AF65-F5344CB8AC3E}">
        <p14:creationId xmlns:p14="http://schemas.microsoft.com/office/powerpoint/2010/main" val="3463928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Areas for Future Study</a:t>
            </a:r>
            <a:endParaRPr lang="en-US" dirty="0"/>
          </a:p>
        </p:txBody>
      </p:sp>
      <p:sp>
        <p:nvSpPr>
          <p:cNvPr id="3" name="Content Placeholder 2"/>
          <p:cNvSpPr>
            <a:spLocks noGrp="1"/>
          </p:cNvSpPr>
          <p:nvPr>
            <p:ph idx="1"/>
          </p:nvPr>
        </p:nvSpPr>
        <p:spPr>
          <a:xfrm>
            <a:off x="628650" y="1606760"/>
            <a:ext cx="4135855" cy="4570203"/>
          </a:xfrm>
        </p:spPr>
        <p:txBody>
          <a:bodyPr>
            <a:normAutofit fontScale="92500" lnSpcReduction="10000"/>
          </a:bodyPr>
          <a:lstStyle/>
          <a:p>
            <a:r>
              <a:rPr lang="en-US" sz="2400" dirty="0" smtClean="0"/>
              <a:t>Corridor-level studies of principal freight clusters</a:t>
            </a:r>
          </a:p>
          <a:p>
            <a:pPr lvl="1"/>
            <a:r>
              <a:rPr lang="en-US" sz="2000" dirty="0" smtClean="0"/>
              <a:t>County 61 (Plymouth Road)</a:t>
            </a:r>
          </a:p>
          <a:p>
            <a:pPr lvl="1"/>
            <a:r>
              <a:rPr lang="en-US" sz="2000" dirty="0" smtClean="0"/>
              <a:t>County 116 (Fletcher Lane)</a:t>
            </a:r>
          </a:p>
          <a:p>
            <a:pPr lvl="1"/>
            <a:r>
              <a:rPr lang="en-US" sz="2000" dirty="0" smtClean="0"/>
              <a:t>State Route 100 and 169 (partner with </a:t>
            </a:r>
            <a:r>
              <a:rPr lang="en-US" sz="2000" dirty="0" err="1" smtClean="0"/>
              <a:t>MnDOT</a:t>
            </a:r>
            <a:r>
              <a:rPr lang="en-US" sz="2000" dirty="0" smtClean="0"/>
              <a:t> / </a:t>
            </a:r>
            <a:r>
              <a:rPr lang="en-US" sz="2000" dirty="0" err="1" smtClean="0"/>
              <a:t>MetCouncil</a:t>
            </a:r>
            <a:r>
              <a:rPr lang="en-US" sz="2000" dirty="0" smtClean="0"/>
              <a:t>)</a:t>
            </a:r>
          </a:p>
          <a:p>
            <a:r>
              <a:rPr lang="en-US" sz="2400" dirty="0" smtClean="0"/>
              <a:t>Bridge, clearance and sign inventories</a:t>
            </a:r>
          </a:p>
          <a:p>
            <a:r>
              <a:rPr lang="en-US" sz="2400" dirty="0" smtClean="0"/>
              <a:t>Align freight with other planning efforts (within/outside County) and update study </a:t>
            </a:r>
            <a:r>
              <a:rPr lang="en-US" sz="2400" dirty="0" err="1" smtClean="0"/>
              <a:t>peridoically</a:t>
            </a:r>
            <a:endParaRPr lang="en-US" sz="2400" dirty="0" smtClean="0"/>
          </a:p>
          <a:p>
            <a:endParaRPr lang="en-US" sz="2400" dirty="0"/>
          </a:p>
        </p:txBody>
      </p:sp>
      <p:pic>
        <p:nvPicPr>
          <p:cNvPr id="6" name="Content Placeholder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56680" y="1589192"/>
            <a:ext cx="3558670" cy="4605338"/>
          </a:xfrm>
          <a:prstGeom prst="rect">
            <a:avLst/>
          </a:prstGeom>
        </p:spPr>
      </p:pic>
    </p:spTree>
    <p:extLst>
      <p:ext uri="{BB962C8B-B14F-4D97-AF65-F5344CB8AC3E}">
        <p14:creationId xmlns:p14="http://schemas.microsoft.com/office/powerpoint/2010/main" val="32623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p:txBody>
          <a:bodyPr>
            <a:normAutofit/>
          </a:bodyPr>
          <a:lstStyle/>
          <a:p>
            <a:r>
              <a:rPr lang="en-US" sz="2000" dirty="0" smtClean="0"/>
              <a:t>Existing industry and freight-related growth provide both economic opportunity and strain transportation resources</a:t>
            </a:r>
          </a:p>
          <a:p>
            <a:r>
              <a:rPr lang="en-US" sz="2000" dirty="0" smtClean="0"/>
              <a:t>Dealing with freight will continue to be a challenge for all transportation agencies</a:t>
            </a:r>
          </a:p>
          <a:p>
            <a:r>
              <a:rPr lang="en-US" sz="2000" dirty="0" smtClean="0"/>
              <a:t>This study provides a foundation for Hennepin County to:</a:t>
            </a:r>
          </a:p>
          <a:p>
            <a:pPr lvl="1"/>
            <a:r>
              <a:rPr lang="en-US" sz="1800" dirty="0" smtClean="0"/>
              <a:t>Plan for and integrate freight into overall processes</a:t>
            </a:r>
          </a:p>
          <a:p>
            <a:pPr lvl="1"/>
            <a:r>
              <a:rPr lang="en-US" sz="1800" dirty="0" smtClean="0"/>
              <a:t>Ensure safe and efficient freight transportation </a:t>
            </a:r>
          </a:p>
          <a:p>
            <a:pPr lvl="1"/>
            <a:r>
              <a:rPr lang="en-US" sz="1800" dirty="0" smtClean="0"/>
              <a:t>Prioritize freight-related investments and programs necessary to support future economic growth</a:t>
            </a:r>
          </a:p>
          <a:p>
            <a:pPr lvl="1"/>
            <a:r>
              <a:rPr lang="en-US" sz="1800" dirty="0" smtClean="0"/>
              <a:t>Increase data collection and monitoring of County roadways</a:t>
            </a:r>
          </a:p>
          <a:p>
            <a:pPr lvl="1"/>
            <a:r>
              <a:rPr lang="en-US" sz="1800" dirty="0" smtClean="0"/>
              <a:t>Coordinate with </a:t>
            </a:r>
            <a:r>
              <a:rPr lang="en-US" sz="1800" dirty="0" err="1" smtClean="0"/>
              <a:t>MnDOT</a:t>
            </a:r>
            <a:r>
              <a:rPr lang="en-US" sz="1800" dirty="0" smtClean="0"/>
              <a:t>, </a:t>
            </a:r>
            <a:r>
              <a:rPr lang="en-US" sz="1800" dirty="0" err="1" smtClean="0"/>
              <a:t>MetCouncil</a:t>
            </a:r>
            <a:r>
              <a:rPr lang="en-US" sz="1800" dirty="0" smtClean="0"/>
              <a:t>, and County stakeholders on freight related issues</a:t>
            </a:r>
          </a:p>
          <a:p>
            <a:pPr lvl="1"/>
            <a:endParaRPr lang="en-US" sz="1800" dirty="0" smtClean="0"/>
          </a:p>
        </p:txBody>
      </p:sp>
    </p:spTree>
    <p:extLst>
      <p:ext uri="{BB962C8B-B14F-4D97-AF65-F5344CB8AC3E}">
        <p14:creationId xmlns:p14="http://schemas.microsoft.com/office/powerpoint/2010/main" val="363929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endParaRPr lang="en-US" dirty="0"/>
          </a:p>
        </p:txBody>
      </p:sp>
      <p:sp>
        <p:nvSpPr>
          <p:cNvPr id="3" name="Content Placeholder 2"/>
          <p:cNvSpPr>
            <a:spLocks noGrp="1"/>
          </p:cNvSpPr>
          <p:nvPr>
            <p:ph idx="4294967295"/>
          </p:nvPr>
        </p:nvSpPr>
        <p:spPr>
          <a:xfrm>
            <a:off x="6016625" y="4056063"/>
            <a:ext cx="3127375" cy="2120900"/>
          </a:xfrm>
        </p:spPr>
        <p:txBody>
          <a:bodyPr>
            <a:normAutofit/>
          </a:bodyPr>
          <a:lstStyle/>
          <a:p>
            <a:r>
              <a:rPr lang="en-US" sz="3200" dirty="0" smtClean="0"/>
              <a:t>Thank you!</a:t>
            </a:r>
            <a:endParaRPr lang="en-US" sz="3200" dirty="0"/>
          </a:p>
        </p:txBody>
      </p:sp>
    </p:spTree>
    <p:extLst>
      <p:ext uri="{BB962C8B-B14F-4D97-AF65-F5344CB8AC3E}">
        <p14:creationId xmlns:p14="http://schemas.microsoft.com/office/powerpoint/2010/main" val="40337391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Study Goals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How does freight move in </a:t>
            </a:r>
            <a:r>
              <a:rPr lang="en-US" dirty="0"/>
              <a:t>Hennepin </a:t>
            </a:r>
            <a:r>
              <a:rPr lang="en-US" dirty="0" smtClean="0"/>
              <a:t>County  </a:t>
            </a:r>
          </a:p>
          <a:p>
            <a:pPr lvl="1"/>
            <a:r>
              <a:rPr lang="en-US" dirty="0" smtClean="0"/>
              <a:t>What </a:t>
            </a:r>
            <a:r>
              <a:rPr lang="en-US" dirty="0"/>
              <a:t>are the primary origins, destinations, routes, and clusters of freight and freight-generating </a:t>
            </a:r>
            <a:r>
              <a:rPr lang="en-US" dirty="0" smtClean="0"/>
              <a:t>activity?</a:t>
            </a:r>
            <a:endParaRPr lang="en-US" dirty="0"/>
          </a:p>
          <a:p>
            <a:pPr lvl="0"/>
            <a:r>
              <a:rPr lang="en-US" dirty="0" smtClean="0"/>
              <a:t>Identify </a:t>
            </a:r>
            <a:r>
              <a:rPr lang="en-US" dirty="0"/>
              <a:t>key trends in freight </a:t>
            </a:r>
            <a:r>
              <a:rPr lang="en-US" dirty="0" smtClean="0"/>
              <a:t>activity</a:t>
            </a:r>
          </a:p>
          <a:p>
            <a:pPr lvl="1"/>
            <a:r>
              <a:rPr lang="en-US" dirty="0" smtClean="0"/>
              <a:t>Who </a:t>
            </a:r>
            <a:r>
              <a:rPr lang="en-US" dirty="0"/>
              <a:t>is using the system now</a:t>
            </a:r>
            <a:r>
              <a:rPr lang="en-US" dirty="0" smtClean="0"/>
              <a:t>, </a:t>
            </a:r>
            <a:r>
              <a:rPr lang="en-US" dirty="0"/>
              <a:t>and what changes can be expected in the future? </a:t>
            </a:r>
          </a:p>
          <a:p>
            <a:pPr lvl="0"/>
            <a:r>
              <a:rPr lang="en-US" dirty="0"/>
              <a:t>How does the </a:t>
            </a:r>
            <a:r>
              <a:rPr lang="en-US" dirty="0" smtClean="0"/>
              <a:t>County’s </a:t>
            </a:r>
            <a:r>
              <a:rPr lang="en-US" dirty="0"/>
              <a:t>freight system </a:t>
            </a:r>
            <a:r>
              <a:rPr lang="en-US" dirty="0" smtClean="0"/>
              <a:t>perform </a:t>
            </a:r>
          </a:p>
          <a:p>
            <a:pPr lvl="1"/>
            <a:r>
              <a:rPr lang="en-US" dirty="0" smtClean="0"/>
              <a:t>What </a:t>
            </a:r>
            <a:r>
              <a:rPr lang="en-US" dirty="0"/>
              <a:t>actions can the County take to </a:t>
            </a:r>
            <a:r>
              <a:rPr lang="en-US" dirty="0" smtClean="0"/>
              <a:t>support </a:t>
            </a:r>
            <a:r>
              <a:rPr lang="en-US" dirty="0"/>
              <a:t>efficient </a:t>
            </a:r>
            <a:r>
              <a:rPr lang="en-US" dirty="0" smtClean="0"/>
              <a:t>freight movement?</a:t>
            </a:r>
            <a:endParaRPr lang="en-US" dirty="0"/>
          </a:p>
          <a:p>
            <a:pPr lvl="1"/>
            <a:endParaRPr lang="en-US" dirty="0"/>
          </a:p>
          <a:p>
            <a:endParaRPr lang="en-US" dirty="0"/>
          </a:p>
        </p:txBody>
      </p:sp>
    </p:spTree>
    <p:extLst>
      <p:ext uri="{BB962C8B-B14F-4D97-AF65-F5344CB8AC3E}">
        <p14:creationId xmlns:p14="http://schemas.microsoft.com/office/powerpoint/2010/main" val="283393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Freight Study Scope and Schedule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567769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0" y="6370638"/>
            <a:ext cx="481013" cy="365125"/>
          </a:xfrm>
          <a:prstGeom prst="rect">
            <a:avLst/>
          </a:prstGeom>
        </p:spPr>
        <p:txBody>
          <a:bodyPr/>
          <a:lstStyle/>
          <a:p>
            <a:fld id="{7D3658A7-9865-4992-B0E6-7E801D7B1546}" type="slidenum">
              <a:rPr lang="en-US" smtClean="0"/>
              <a:pPr/>
              <a:t>5</a:t>
            </a:fld>
            <a:endParaRPr lang="en-US"/>
          </a:p>
        </p:txBody>
      </p:sp>
    </p:spTree>
    <p:extLst>
      <p:ext uri="{BB962C8B-B14F-4D97-AF65-F5344CB8AC3E}">
        <p14:creationId xmlns:p14="http://schemas.microsoft.com/office/powerpoint/2010/main" val="221409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429" y="1371600"/>
            <a:ext cx="8381545" cy="1362075"/>
          </a:xfrm>
        </p:spPr>
        <p:txBody>
          <a:bodyPr/>
          <a:lstStyle/>
          <a:p>
            <a:r>
              <a:rPr lang="en-US" dirty="0" smtClean="0"/>
              <a:t>Key Study Findings</a:t>
            </a:r>
            <a:endParaRPr lang="en-US" dirty="0"/>
          </a:p>
        </p:txBody>
      </p:sp>
    </p:spTree>
    <p:extLst>
      <p:ext uri="{BB962C8B-B14F-4D97-AF65-F5344CB8AC3E}">
        <p14:creationId xmlns:p14="http://schemas.microsoft.com/office/powerpoint/2010/main" val="7939257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Use of the County Freight System - Highways</a:t>
            </a:r>
            <a:endParaRPr lang="en-US" sz="4000" dirty="0"/>
          </a:p>
        </p:txBody>
      </p:sp>
      <p:sp>
        <p:nvSpPr>
          <p:cNvPr id="4" name="Content Placeholder 3"/>
          <p:cNvSpPr>
            <a:spLocks noGrp="1"/>
          </p:cNvSpPr>
          <p:nvPr>
            <p:ph idx="1"/>
          </p:nvPr>
        </p:nvSpPr>
        <p:spPr>
          <a:xfrm>
            <a:off x="628650" y="1606760"/>
            <a:ext cx="4888747" cy="4570203"/>
          </a:xfrm>
        </p:spPr>
        <p:txBody>
          <a:bodyPr>
            <a:normAutofit fontScale="92500"/>
          </a:bodyPr>
          <a:lstStyle/>
          <a:p>
            <a:r>
              <a:rPr lang="en-US" dirty="0" smtClean="0"/>
              <a:t>Trucks move 83 percent of goods in Hennepin County, by weight</a:t>
            </a:r>
          </a:p>
          <a:p>
            <a:r>
              <a:rPr lang="en-US" dirty="0" smtClean="0"/>
              <a:t>Provide first- and last-mile connections.</a:t>
            </a:r>
          </a:p>
          <a:p>
            <a:r>
              <a:rPr lang="en-US" dirty="0" smtClean="0"/>
              <a:t>Heavy county road volumes:</a:t>
            </a:r>
          </a:p>
          <a:p>
            <a:pPr lvl="1"/>
            <a:r>
              <a:rPr lang="en-US" dirty="0" smtClean="0"/>
              <a:t>Routes that parallel key state/interstate routes (61 and 81) </a:t>
            </a:r>
          </a:p>
          <a:p>
            <a:pPr lvl="1"/>
            <a:r>
              <a:rPr lang="en-US" dirty="0" smtClean="0"/>
              <a:t>Lake Minnetonka area (15, 19, and 110)</a:t>
            </a:r>
          </a:p>
          <a:p>
            <a:endParaRPr lang="en-US" dirty="0"/>
          </a:p>
        </p:txBody>
      </p:sp>
      <p:pic>
        <p:nvPicPr>
          <p:cNvPr id="6" name="Content Placeholder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517397" y="1701925"/>
            <a:ext cx="3301139" cy="4272062"/>
          </a:xfrm>
          <a:prstGeom prst="rect">
            <a:avLst/>
          </a:prstGeom>
        </p:spPr>
      </p:pic>
    </p:spTree>
    <p:extLst>
      <p:ext uri="{BB962C8B-B14F-4D97-AF65-F5344CB8AC3E}">
        <p14:creationId xmlns:p14="http://schemas.microsoft.com/office/powerpoint/2010/main" val="276294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Use of the County Freight System - Rail</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172 </a:t>
            </a:r>
            <a:r>
              <a:rPr lang="en-US" dirty="0"/>
              <a:t>track miles of freight rail infrastructure in Hennepin </a:t>
            </a:r>
            <a:r>
              <a:rPr lang="en-US" dirty="0" smtClean="0"/>
              <a:t>County</a:t>
            </a:r>
          </a:p>
          <a:p>
            <a:pPr lvl="1"/>
            <a:r>
              <a:rPr lang="en-US" dirty="0" smtClean="0"/>
              <a:t>90 </a:t>
            </a:r>
            <a:r>
              <a:rPr lang="en-US" dirty="0"/>
              <a:t>percent </a:t>
            </a:r>
            <a:r>
              <a:rPr lang="en-US" dirty="0" smtClean="0"/>
              <a:t>owned by CP, BNSF, and UP</a:t>
            </a:r>
          </a:p>
          <a:p>
            <a:pPr lvl="1"/>
            <a:r>
              <a:rPr lang="en-US" dirty="0" smtClean="0"/>
              <a:t>Mainly through traffic</a:t>
            </a:r>
          </a:p>
          <a:p>
            <a:r>
              <a:rPr lang="en-US" dirty="0" smtClean="0"/>
              <a:t>CP’s Humboldt </a:t>
            </a:r>
            <a:r>
              <a:rPr lang="en-US" dirty="0"/>
              <a:t>and </a:t>
            </a:r>
            <a:r>
              <a:rPr lang="en-US" dirty="0" smtClean="0"/>
              <a:t>Shoreham</a:t>
            </a:r>
            <a:r>
              <a:rPr lang="en-US" dirty="0"/>
              <a:t> </a:t>
            </a:r>
            <a:r>
              <a:rPr lang="en-US" dirty="0" smtClean="0"/>
              <a:t>railyards both served partially by County roadways</a:t>
            </a:r>
            <a:endParaRPr lang="en-US" dirty="0"/>
          </a:p>
        </p:txBody>
      </p:sp>
      <p:sp>
        <p:nvSpPr>
          <p:cNvPr id="6" name="Content Placeholder 5"/>
          <p:cNvSpPr>
            <a:spLocks noGrp="1"/>
          </p:cNvSpPr>
          <p:nvPr>
            <p:ph sz="half" idx="2"/>
          </p:nvPr>
        </p:nvSpPr>
        <p:spPr/>
        <p:txBody>
          <a:bodyPr>
            <a:normAutofit lnSpcReduction="10000"/>
          </a:bodyPr>
          <a:lstStyle/>
          <a:p>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031265" y="1606760"/>
            <a:ext cx="3406457" cy="4924954"/>
          </a:xfrm>
          <a:prstGeom prst="rect">
            <a:avLst/>
          </a:prstGeom>
        </p:spPr>
      </p:pic>
      <p:sp>
        <p:nvSpPr>
          <p:cNvPr id="2" name="5-Point Star 1"/>
          <p:cNvSpPr/>
          <p:nvPr/>
        </p:nvSpPr>
        <p:spPr>
          <a:xfrm>
            <a:off x="7533564" y="3787254"/>
            <a:ext cx="191069" cy="1705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685964" y="3939654"/>
            <a:ext cx="191069" cy="17059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94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the County Freight System – Policy Concerns</a:t>
            </a:r>
            <a:endParaRPr lang="en-US" dirty="0"/>
          </a:p>
        </p:txBody>
      </p:sp>
      <p:sp>
        <p:nvSpPr>
          <p:cNvPr id="3" name="Content Placeholder 2"/>
          <p:cNvSpPr>
            <a:spLocks noGrp="1"/>
          </p:cNvSpPr>
          <p:nvPr>
            <p:ph sz="half" idx="1"/>
          </p:nvPr>
        </p:nvSpPr>
        <p:spPr/>
        <p:txBody>
          <a:bodyPr/>
          <a:lstStyle/>
          <a:p>
            <a:r>
              <a:rPr lang="en-US" dirty="0" smtClean="0"/>
              <a:t>Primarily national </a:t>
            </a:r>
            <a:r>
              <a:rPr lang="en-US" dirty="0"/>
              <a:t>or state issues </a:t>
            </a:r>
            <a:endParaRPr lang="en-US" dirty="0" smtClean="0"/>
          </a:p>
          <a:p>
            <a:pPr lvl="1"/>
            <a:r>
              <a:rPr lang="en-US" dirty="0" smtClean="0"/>
              <a:t>Labor shortages</a:t>
            </a:r>
          </a:p>
          <a:p>
            <a:pPr lvl="1"/>
            <a:r>
              <a:rPr lang="en-US" dirty="0" smtClean="0"/>
              <a:t>Safety regulations</a:t>
            </a:r>
          </a:p>
          <a:p>
            <a:pPr lvl="1"/>
            <a:r>
              <a:rPr lang="en-US" dirty="0" smtClean="0"/>
              <a:t>Truck </a:t>
            </a:r>
            <a:r>
              <a:rPr lang="en-US" dirty="0"/>
              <a:t>size and weight </a:t>
            </a:r>
            <a:r>
              <a:rPr lang="en-US" dirty="0" smtClean="0"/>
              <a:t>limitations</a:t>
            </a:r>
            <a:endParaRPr lang="en-US" dirty="0"/>
          </a:p>
          <a:p>
            <a:pPr lvl="1"/>
            <a:r>
              <a:rPr lang="en-US" dirty="0" smtClean="0"/>
              <a:t>Truck Tolling</a:t>
            </a:r>
            <a:endParaRPr lang="en-US" dirty="0"/>
          </a:p>
          <a:p>
            <a:endParaRPr lang="en-US" dirty="0"/>
          </a:p>
        </p:txBody>
      </p:sp>
      <p:sp>
        <p:nvSpPr>
          <p:cNvPr id="4" name="Content Placeholder 3"/>
          <p:cNvSpPr>
            <a:spLocks noGrp="1"/>
          </p:cNvSpPr>
          <p:nvPr>
            <p:ph sz="half" idx="2"/>
          </p:nvPr>
        </p:nvSpPr>
        <p:spPr/>
        <p:txBody>
          <a:bodyPr/>
          <a:lstStyle/>
          <a:p>
            <a:r>
              <a:rPr lang="en-US" dirty="0" smtClean="0"/>
              <a:t>Key local concern is de-industrialization </a:t>
            </a:r>
            <a:r>
              <a:rPr lang="en-US" dirty="0"/>
              <a:t>of the urban core</a:t>
            </a:r>
            <a:r>
              <a:rPr lang="en-US" dirty="0" smtClean="0"/>
              <a:t>.</a:t>
            </a:r>
          </a:p>
          <a:p>
            <a:pPr lvl="1"/>
            <a:r>
              <a:rPr lang="en-US" dirty="0" smtClean="0"/>
              <a:t>Increasing development pressure</a:t>
            </a:r>
          </a:p>
          <a:p>
            <a:pPr lvl="1"/>
            <a:r>
              <a:rPr lang="en-US" dirty="0" smtClean="0"/>
              <a:t>“Highest and best” land use</a:t>
            </a:r>
          </a:p>
          <a:p>
            <a:pPr lvl="1"/>
            <a:r>
              <a:rPr lang="en-US" dirty="0" err="1" smtClean="0"/>
              <a:t>Mis</a:t>
            </a:r>
            <a:r>
              <a:rPr lang="en-US" dirty="0" smtClean="0"/>
              <a:t>-match between residents and jobs</a:t>
            </a:r>
            <a:endParaRPr lang="en-US" dirty="0"/>
          </a:p>
        </p:txBody>
      </p:sp>
    </p:spTree>
    <p:extLst>
      <p:ext uri="{BB962C8B-B14F-4D97-AF65-F5344CB8AC3E}">
        <p14:creationId xmlns:p14="http://schemas.microsoft.com/office/powerpoint/2010/main" val="4020789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Dark1_standard">
  <a:themeElements>
    <a:clrScheme name="Dark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85C0FB"/>
      </a:hlink>
      <a:folHlink>
        <a:srgbClr val="D7B5C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1_standard" id="{EDB91281-3B35-4F8C-B777-D76E2E57C080}" vid="{513B5B64-40DD-4079-A0A4-4CC6F48AAF15}"/>
    </a:ext>
  </a:extLst>
</a:theme>
</file>

<file path=ppt/theme/theme2.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_Template_NewLook.potm" id="{081F9E09-7B66-4D33-98C6-7AEE9D55E143}" vid="{397E66A9-3CB1-4515-90B0-35064AF6B080}"/>
    </a:ext>
  </a:extLst>
</a:theme>
</file>

<file path=ppt/theme/theme3.xml><?xml version="1.0" encoding="utf-8"?>
<a:theme xmlns:a="http://schemas.openxmlformats.org/drawingml/2006/main" name="1_Dark1_standard">
  <a:themeElements>
    <a:clrScheme name="Dark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85C0FB"/>
      </a:hlink>
      <a:folHlink>
        <a:srgbClr val="D7B5C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1_standard" id="{EDB91281-3B35-4F8C-B777-D76E2E57C080}" vid="{513B5B64-40DD-4079-A0A4-4CC6F48AAF15}"/>
    </a:ext>
  </a:extLst>
</a:theme>
</file>

<file path=ppt/theme/theme4.xml><?xml version="1.0" encoding="utf-8"?>
<a:theme xmlns:a="http://schemas.openxmlformats.org/drawingml/2006/main" name="1_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_Template_NewLook.potm" id="{081F9E09-7B66-4D33-98C6-7AEE9D55E143}" vid="{397E66A9-3CB1-4515-90B0-35064AF6B08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Dark1_standard</Template>
  <TotalTime>2328</TotalTime>
  <Words>1881</Words>
  <Application>Microsoft Office PowerPoint</Application>
  <PresentationFormat>On-screen Show (4:3)</PresentationFormat>
  <Paragraphs>353</Paragraphs>
  <Slides>33</Slides>
  <Notes>24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Arial Narrow</vt:lpstr>
      <vt:lpstr>Calibri</vt:lpstr>
      <vt:lpstr>Calibri Light</vt:lpstr>
      <vt:lpstr>Cambria</vt:lpstr>
      <vt:lpstr>Times New Roman</vt:lpstr>
      <vt:lpstr>Wingdings</vt:lpstr>
      <vt:lpstr>Dark1_standard</vt:lpstr>
      <vt:lpstr>Instructions</vt:lpstr>
      <vt:lpstr>1_Dark1_standard</vt:lpstr>
      <vt:lpstr>1_Instructions</vt:lpstr>
      <vt:lpstr>Hennepin County Freight Study Committee </vt:lpstr>
      <vt:lpstr>Agenda</vt:lpstr>
      <vt:lpstr>Freight Study Overview</vt:lpstr>
      <vt:lpstr>Freight Study Goals</vt:lpstr>
      <vt:lpstr>Freight Study Scope and Schedule</vt:lpstr>
      <vt:lpstr>Key Study Findings</vt:lpstr>
      <vt:lpstr>Use of the County Freight System - Highways</vt:lpstr>
      <vt:lpstr>Use of the County Freight System - Rail</vt:lpstr>
      <vt:lpstr>Use of the County Freight System – Policy Concerns</vt:lpstr>
      <vt:lpstr>Safety – Truck Crashes</vt:lpstr>
      <vt:lpstr>Areas of Heavy Freight Activity on the County Highway Network</vt:lpstr>
      <vt:lpstr>Truck Congestion on the County System</vt:lpstr>
      <vt:lpstr> Areas of Freight Activity</vt:lpstr>
      <vt:lpstr>Freight Intensive Industries</vt:lpstr>
      <vt:lpstr>Hennepin County Total Tonnage Projected to grow 33% by 2040</vt:lpstr>
      <vt:lpstr>Hennepin County Freight Value Projected to Grow by 118%</vt:lpstr>
      <vt:lpstr>Top Trading Partners</vt:lpstr>
      <vt:lpstr>Primary Highway Commodities</vt:lpstr>
      <vt:lpstr>Recommendations</vt:lpstr>
      <vt:lpstr>Key Freight Study Themes</vt:lpstr>
      <vt:lpstr>Recommendations Overview</vt:lpstr>
      <vt:lpstr>Identify and Prioritize Freight Projects</vt:lpstr>
      <vt:lpstr>Freight Performance Measures</vt:lpstr>
      <vt:lpstr>Freight Performance Measures</vt:lpstr>
      <vt:lpstr>Freight Data</vt:lpstr>
      <vt:lpstr>Design for Safe Freight Movement</vt:lpstr>
      <vt:lpstr>Advocate for Freight Projects</vt:lpstr>
      <vt:lpstr>County Growth Strategy</vt:lpstr>
      <vt:lpstr>Upgrade Road/Rail Crossings</vt:lpstr>
      <vt:lpstr>Continue Engaging Freight Stakeholders in Hennepin County</vt:lpstr>
      <vt:lpstr>Identify Areas for Future Study</vt:lpstr>
      <vt:lpstr>Concluding Thoughts</vt:lpstr>
      <vt:lpstr>Discussion and Questions</vt:lpstr>
    </vt:vector>
  </TitlesOfParts>
  <Company>Cambridge Systematics,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Hennepin TAC Meeting</dc:title>
  <dc:creator>Katharine Magiera</dc:creator>
  <cp:lastModifiedBy>Jason D Gottfried</cp:lastModifiedBy>
  <cp:revision>84</cp:revision>
  <cp:lastPrinted>2016-11-28T00:11:31Z</cp:lastPrinted>
  <dcterms:created xsi:type="dcterms:W3CDTF">2016-06-06T13:45:41Z</dcterms:created>
  <dcterms:modified xsi:type="dcterms:W3CDTF">2017-05-10T16:36:10Z</dcterms:modified>
</cp:coreProperties>
</file>